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90"/>
  </p:notesMasterIdLst>
  <p:handoutMasterIdLst>
    <p:handoutMasterId r:id="rId91"/>
  </p:handoutMasterIdLst>
  <p:sldIdLst>
    <p:sldId id="495" r:id="rId2"/>
    <p:sldId id="291" r:id="rId3"/>
    <p:sldId id="408" r:id="rId4"/>
    <p:sldId id="486" r:id="rId5"/>
    <p:sldId id="292" r:id="rId6"/>
    <p:sldId id="296" r:id="rId7"/>
    <p:sldId id="471" r:id="rId8"/>
    <p:sldId id="472" r:id="rId9"/>
    <p:sldId id="473" r:id="rId10"/>
    <p:sldId id="474" r:id="rId11"/>
    <p:sldId id="475" r:id="rId12"/>
    <p:sldId id="476" r:id="rId13"/>
    <p:sldId id="477" r:id="rId14"/>
    <p:sldId id="478" r:id="rId15"/>
    <p:sldId id="479" r:id="rId16"/>
    <p:sldId id="351" r:id="rId17"/>
    <p:sldId id="480" r:id="rId18"/>
    <p:sldId id="481" r:id="rId19"/>
    <p:sldId id="482" r:id="rId20"/>
    <p:sldId id="483" r:id="rId21"/>
    <p:sldId id="484" r:id="rId22"/>
    <p:sldId id="350" r:id="rId23"/>
    <p:sldId id="307" r:id="rId24"/>
    <p:sldId id="306" r:id="rId25"/>
    <p:sldId id="368" r:id="rId26"/>
    <p:sldId id="308" r:id="rId27"/>
    <p:sldId id="437" r:id="rId28"/>
    <p:sldId id="438" r:id="rId29"/>
    <p:sldId id="439" r:id="rId30"/>
    <p:sldId id="440" r:id="rId31"/>
    <p:sldId id="309" r:id="rId32"/>
    <p:sldId id="461" r:id="rId33"/>
    <p:sldId id="462" r:id="rId34"/>
    <p:sldId id="463" r:id="rId35"/>
    <p:sldId id="465" r:id="rId36"/>
    <p:sldId id="367" r:id="rId37"/>
    <p:sldId id="310" r:id="rId38"/>
    <p:sldId id="466" r:id="rId39"/>
    <p:sldId id="311" r:id="rId40"/>
    <p:sldId id="369" r:id="rId41"/>
    <p:sldId id="313" r:id="rId42"/>
    <p:sldId id="314" r:id="rId43"/>
    <p:sldId id="410" r:id="rId44"/>
    <p:sldId id="370" r:id="rId45"/>
    <p:sldId id="371" r:id="rId46"/>
    <p:sldId id="372" r:id="rId47"/>
    <p:sldId id="362" r:id="rId48"/>
    <p:sldId id="441" r:id="rId49"/>
    <p:sldId id="364" r:id="rId50"/>
    <p:sldId id="365" r:id="rId51"/>
    <p:sldId id="488" r:id="rId52"/>
    <p:sldId id="315" r:id="rId53"/>
    <p:sldId id="467" r:id="rId54"/>
    <p:sldId id="412" r:id="rId55"/>
    <p:sldId id="413" r:id="rId56"/>
    <p:sldId id="414" r:id="rId57"/>
    <p:sldId id="316" r:id="rId58"/>
    <p:sldId id="317" r:id="rId59"/>
    <p:sldId id="318" r:id="rId60"/>
    <p:sldId id="319" r:id="rId61"/>
    <p:sldId id="320" r:id="rId62"/>
    <p:sldId id="321" r:id="rId63"/>
    <p:sldId id="468" r:id="rId64"/>
    <p:sldId id="469" r:id="rId65"/>
    <p:sldId id="322" r:id="rId66"/>
    <p:sldId id="442" r:id="rId67"/>
    <p:sldId id="487" r:id="rId68"/>
    <p:sldId id="355" r:id="rId69"/>
    <p:sldId id="443" r:id="rId70"/>
    <p:sldId id="444" r:id="rId71"/>
    <p:sldId id="445" r:id="rId72"/>
    <p:sldId id="446" r:id="rId73"/>
    <p:sldId id="447" r:id="rId74"/>
    <p:sldId id="448" r:id="rId75"/>
    <p:sldId id="449" r:id="rId76"/>
    <p:sldId id="356" r:id="rId77"/>
    <p:sldId id="450" r:id="rId78"/>
    <p:sldId id="357" r:id="rId79"/>
    <p:sldId id="386" r:id="rId80"/>
    <p:sldId id="352" r:id="rId81"/>
    <p:sldId id="451" r:id="rId82"/>
    <p:sldId id="361" r:id="rId83"/>
    <p:sldId id="354" r:id="rId84"/>
    <p:sldId id="358" r:id="rId85"/>
    <p:sldId id="359" r:id="rId86"/>
    <p:sldId id="360" r:id="rId87"/>
    <p:sldId id="353" r:id="rId88"/>
    <p:sldId id="373" r:id="rId89"/>
  </p:sldIdLst>
  <p:sldSz cx="9144000" cy="5143500" type="screen16x9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696"/>
    <a:srgbClr val="C0C0C0"/>
    <a:srgbClr val="003399"/>
    <a:srgbClr val="DDDDDD"/>
    <a:srgbClr val="33CC33"/>
    <a:srgbClr val="0066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30"/>
    <p:restoredTop sz="85470"/>
  </p:normalViewPr>
  <p:slideViewPr>
    <p:cSldViewPr>
      <p:cViewPr varScale="1">
        <p:scale>
          <a:sx n="163" d="100"/>
          <a:sy n="163" d="100"/>
        </p:scale>
        <p:origin x="184" y="3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63.xml"/><Relationship Id="rId3" Type="http://schemas.openxmlformats.org/officeDocument/2006/relationships/slide" Target="slides/slide44.xml"/><Relationship Id="rId7" Type="http://schemas.openxmlformats.org/officeDocument/2006/relationships/slide" Target="slides/slide56.xml"/><Relationship Id="rId12" Type="http://schemas.openxmlformats.org/officeDocument/2006/relationships/slide" Target="slides/slide84.xml"/><Relationship Id="rId2" Type="http://schemas.openxmlformats.org/officeDocument/2006/relationships/slide" Target="slides/slide43.xml"/><Relationship Id="rId1" Type="http://schemas.openxmlformats.org/officeDocument/2006/relationships/slide" Target="slides/slide24.xml"/><Relationship Id="rId6" Type="http://schemas.openxmlformats.org/officeDocument/2006/relationships/slide" Target="slides/slide53.xml"/><Relationship Id="rId11" Type="http://schemas.openxmlformats.org/officeDocument/2006/relationships/slide" Target="slides/slide77.xml"/><Relationship Id="rId5" Type="http://schemas.openxmlformats.org/officeDocument/2006/relationships/slide" Target="slides/slide52.xml"/><Relationship Id="rId10" Type="http://schemas.openxmlformats.org/officeDocument/2006/relationships/slide" Target="slides/slide76.xml"/><Relationship Id="rId4" Type="http://schemas.openxmlformats.org/officeDocument/2006/relationships/slide" Target="slides/slide45.xml"/><Relationship Id="rId9" Type="http://schemas.openxmlformats.org/officeDocument/2006/relationships/slide" Target="slides/slide6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C1B957AC-2312-584E-9C62-5AAE35963E1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324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>
            <a:lvl1pPr defTabSz="969963">
              <a:defRPr sz="1300"/>
            </a:lvl1pPr>
          </a:lstStyle>
          <a:p>
            <a:endParaRPr lang="en-US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>
            <a:lvl1pPr algn="r" defTabSz="969963">
              <a:defRPr sz="13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38150" y="725488"/>
            <a:ext cx="6442075" cy="36242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91050"/>
            <a:ext cx="5365750" cy="426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1138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b" anchorCtr="0" compatLnSpc="1">
            <a:prstTxWarp prst="textNoShape">
              <a:avLst/>
            </a:prstTxWarp>
          </a:bodyPr>
          <a:lstStyle>
            <a:lvl1pPr defTabSz="969963">
              <a:defRPr sz="1300"/>
            </a:lvl1pPr>
          </a:lstStyle>
          <a:p>
            <a:endParaRPr lang="en-US"/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01138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b" anchorCtr="0" compatLnSpc="1">
            <a:prstTxWarp prst="textNoShape">
              <a:avLst/>
            </a:prstTxWarp>
          </a:bodyPr>
          <a:lstStyle>
            <a:lvl1pPr algn="r" defTabSz="969963">
              <a:defRPr sz="1300"/>
            </a:lvl1pPr>
          </a:lstStyle>
          <a:p>
            <a:fld id="{0CB69BF2-84F9-A545-911E-B9238632FA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869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B24AD3-3069-BE4F-BC9C-D220061702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59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514350"/>
            <a:ext cx="7721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2914650"/>
            <a:ext cx="6400800" cy="1328738"/>
          </a:xfrm>
        </p:spPr>
        <p:txBody>
          <a:bodyPr/>
          <a:lstStyle>
            <a:lvl1pPr marL="0" indent="0">
              <a:buFontTx/>
              <a:buNone/>
              <a:defRPr>
                <a:latin typeface="Arial Black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11200" y="4672012"/>
            <a:ext cx="1930400" cy="385763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49600" y="4672012"/>
            <a:ext cx="2844800" cy="385763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r>
              <a:rPr lang="en-US" dirty="0"/>
              <a:t>CS 561,  Sessions 2-3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604000" y="4672012"/>
            <a:ext cx="1828800" cy="385763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fld id="{551376F3-0A95-4D49-A2AE-50F1DEE4EE4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CS 561,  Sessions 2-3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32D6C0-7763-1D41-B5F8-0512F73EDA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171450"/>
            <a:ext cx="2044700" cy="4371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1450"/>
            <a:ext cx="5981700" cy="4371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CS 561,  Sessions 2-3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6D5F56-70C3-1E40-B8D8-AA3ED2D0E01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971550"/>
            <a:ext cx="8178800" cy="35718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CS 561,  Sessions 2-3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BEE02C-9D47-D34D-8714-C7EF8E192C2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CS 561,  Sessions 2-3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DF0D92-C902-D140-8AA4-356D250D41F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CS 561,  Sessions 2-3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EC2D2F-702E-ED43-904D-4C3A7D529C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71550"/>
            <a:ext cx="4013200" cy="357187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971550"/>
            <a:ext cx="4013200" cy="357187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CS 561,  Sessions 2-3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50B679-54B8-5144-8E69-41525E46D15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CS 561,  Sessions 2-3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7278E9-9CB1-CB45-93E2-317D2D0D4BD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CS 561,  Sessions 2-3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C57F5E-EB8A-2C43-B417-A9B425085EF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CS 561,  Sessions 2-3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2C73AD-60CA-B34E-A513-9916ADA3346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CS 561,  Sessions 2-3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8680BD-DDF6-944C-BCE6-34541CD5881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CS 561,  Sessions 2-3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10E111-C40B-FE46-96EF-3B405B0BB61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9900" y="171450"/>
            <a:ext cx="81534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71550"/>
            <a:ext cx="81788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50">
                <a:solidFill>
                  <a:schemeClr val="bg2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72013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050">
                <a:solidFill>
                  <a:schemeClr val="bg2"/>
                </a:solidFill>
                <a:latin typeface="Arial" charset="0"/>
              </a:defRPr>
            </a:lvl1pPr>
          </a:lstStyle>
          <a:p>
            <a:r>
              <a:rPr lang="en-US" dirty="0"/>
              <a:t>CS 561,  Sessions 2-3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chemeClr val="bg2"/>
                </a:solidFill>
                <a:latin typeface="Arial" charset="0"/>
              </a:defRPr>
            </a:lvl1pPr>
          </a:lstStyle>
          <a:p>
            <a:fld id="{8066FA38-86FE-F443-A3DE-9BEEF7ADC0C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18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1800" b="1">
          <a:solidFill>
            <a:schemeClr val="tx2"/>
          </a:solidFill>
          <a:latin typeface="Helvetica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1800" b="1">
          <a:solidFill>
            <a:schemeClr val="tx2"/>
          </a:solidFill>
          <a:latin typeface="Helvetica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1800" b="1">
          <a:solidFill>
            <a:schemeClr val="tx2"/>
          </a:solidFill>
          <a:latin typeface="Helvetica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1800" b="1">
          <a:solidFill>
            <a:schemeClr val="tx2"/>
          </a:solidFill>
          <a:latin typeface="Helvetica" charset="0"/>
          <a:ea typeface="ＭＳ Ｐゴシック" charset="-128"/>
          <a:cs typeface="ＭＳ Ｐゴシック" charset="-128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kumimoji="1" sz="1800" b="1">
          <a:solidFill>
            <a:schemeClr val="tx2"/>
          </a:solidFill>
          <a:latin typeface="Helvetica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kumimoji="1" sz="1800" b="1">
          <a:solidFill>
            <a:schemeClr val="tx2"/>
          </a:solidFill>
          <a:latin typeface="Helvetica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kumimoji="1" sz="1800" b="1">
          <a:solidFill>
            <a:schemeClr val="tx2"/>
          </a:solidFill>
          <a:latin typeface="Helvetica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kumimoji="1" sz="1800" b="1">
          <a:solidFill>
            <a:schemeClr val="tx2"/>
          </a:solidFill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15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100">
          <a:solidFill>
            <a:schemeClr val="tx1"/>
          </a:solidFill>
          <a:latin typeface="+mn-lt"/>
          <a:ea typeface="ＭＳ Ｐゴシック" charset="-128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1200">
          <a:solidFill>
            <a:schemeClr val="tx1"/>
          </a:solidFill>
          <a:latin typeface="+mn-lt"/>
          <a:ea typeface="ヒラギノ角ゴ Pro W3" charset="-128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1050">
          <a:solidFill>
            <a:schemeClr val="tx1"/>
          </a:solidFill>
          <a:latin typeface="+mn-lt"/>
          <a:ea typeface="ヒラギノ角ゴ Pro W3" charset="-128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kumimoji="1" sz="1050">
          <a:solidFill>
            <a:schemeClr val="tx1"/>
          </a:solidFill>
          <a:latin typeface="+mn-lt"/>
          <a:ea typeface="ヒラギノ角ゴ Pro W3" charset="-128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kumimoji="1" sz="1050">
          <a:solidFill>
            <a:schemeClr val="tx1"/>
          </a:solidFill>
          <a:latin typeface="+mn-lt"/>
          <a:ea typeface="ＭＳ Ｐゴシック" charset="-128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kumimoji="1" sz="1050">
          <a:solidFill>
            <a:schemeClr val="tx1"/>
          </a:solidFill>
          <a:latin typeface="+mn-lt"/>
          <a:ea typeface="ＭＳ Ｐゴシック" charset="-128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kumimoji="1" sz="1050">
          <a:solidFill>
            <a:schemeClr val="tx1"/>
          </a:solidFill>
          <a:latin typeface="+mn-lt"/>
          <a:ea typeface="ＭＳ Ｐゴシック" charset="-128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-"/>
        <a:defRPr kumimoji="1" sz="105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localhost/Users/itti/Movies/Class/roombacleans.mp4" TargetMode="External"/><Relationship Id="rId1" Type="http://schemas.microsoft.com/office/2007/relationships/media" Target="file://localhost/Users/itti/Movies/Class/roombacleans.mp4" TargetMode="Externa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localhost/Users/itti/Movies/Class/roombanavigates.mp4" TargetMode="External"/><Relationship Id="rId1" Type="http://schemas.microsoft.com/office/2007/relationships/media" Target="file://localhost/Users/itti/Movies/Class/roombanavigates.mp4" TargetMode="Externa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weiminshen99/Documents/Teaching/CS-561/Movies/roombaontable.mp4" TargetMode="External"/><Relationship Id="rId1" Type="http://schemas.microsoft.com/office/2007/relationships/media" Target="file:////Users/weiminshen99/Documents/Teaching/CS-561/Movies/roombaontable.mp4" TargetMode="Externa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weiminshen99/Documents/Teaching/CS-561/Movies/roomba-kitten.mp4" TargetMode="External"/><Relationship Id="rId1" Type="http://schemas.microsoft.com/office/2007/relationships/media" Target="file:////Users/weiminshen99/Documents/Teaching/CS-561/Movies/roomba-kitten.mp4" TargetMode="Externa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/Users/weiminshen99/Documents/Teaching/CS-561/Movies/micromouse-search-a-maze.mp4" TargetMode="External"/><Relationship Id="rId1" Type="http://schemas.microsoft.com/office/2007/relationships/media" Target="file:////Users/weiminshen99/Documents/Teaching/CS-561/Movies/micromouse-search-a-maze.mp4" TargetMode="External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kuleuven.ac.be/~dannyd/FAI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3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5.w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ttosoft.com.au/jason/Articles/HistoryOfComputers/Pentium.gif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962150"/>
            <a:ext cx="6815425" cy="903230"/>
          </a:xfrm>
        </p:spPr>
        <p:txBody>
          <a:bodyPr/>
          <a:lstStyle/>
          <a:p>
            <a:pPr algn="ctr"/>
            <a:br>
              <a:rPr lang="en-US" sz="2800" dirty="0"/>
            </a:br>
            <a:r>
              <a:rPr lang="en-US" sz="2800" dirty="0"/>
              <a:t>02.  Problem Solving &amp; Search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04800" y="438150"/>
            <a:ext cx="8610600" cy="1245692"/>
          </a:xfrm>
          <a:prstGeom prst="rect">
            <a:avLst/>
          </a:prstGeom>
          <a:solidFill>
            <a:srgbClr val="FF6600"/>
          </a:solidFill>
          <a:ln w="12700">
            <a:noFill/>
            <a:miter lim="800000"/>
            <a:headEnd/>
            <a:tailEnd/>
          </a:ln>
        </p:spPr>
        <p:txBody>
          <a:bodyPr vert="horz" wrap="square" lIns="35717" tIns="35717" rIns="76356" bIns="35717" numCol="1" anchor="ctr" anchorCtr="0" compatLnSpc="1">
            <a:prstTxWarp prst="textNoShape">
              <a:avLst/>
            </a:prstTxWarp>
            <a:noAutofit/>
          </a:bodyPr>
          <a:lstStyle>
            <a:lvl1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+mj-lt"/>
                <a:ea typeface="+mj-ea"/>
                <a:cs typeface="+mj-cs"/>
                <a:sym typeface="Helvetica" charset="0"/>
              </a:defRPr>
            </a:lvl1pPr>
            <a:lvl2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Helvetica" charset="0"/>
                <a:ea typeface="ヒラギノ角ゴ ProN W6" charset="-128"/>
                <a:cs typeface="ヒラギノ角ゴ ProN W6" charset="-128"/>
                <a:sym typeface="Helvetica" charset="0"/>
              </a:defRPr>
            </a:lvl2pPr>
            <a:lvl3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Helvetica" charset="0"/>
                <a:ea typeface="ヒラギノ角ゴ ProN W6" charset="-128"/>
                <a:cs typeface="ヒラギノ角ゴ ProN W6" charset="-128"/>
                <a:sym typeface="Helvetica" charset="0"/>
              </a:defRPr>
            </a:lvl3pPr>
            <a:lvl4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Helvetica" charset="0"/>
                <a:ea typeface="ヒラギノ角ゴ ProN W6" charset="-128"/>
                <a:cs typeface="ヒラギノ角ゴ ProN W6" charset="-128"/>
                <a:sym typeface="Helvetica" charset="0"/>
              </a:defRPr>
            </a:lvl4pPr>
            <a:lvl5pPr marL="6350" indent="-6350"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Helvetica" charset="0"/>
                <a:ea typeface="ヒラギノ角ゴ ProN W6" charset="-128"/>
                <a:cs typeface="ヒラギノ角ゴ ProN W6" charset="-128"/>
                <a:sym typeface="Helvetica" charset="0"/>
              </a:defRPr>
            </a:lvl5pPr>
            <a:lvl6pPr marL="46355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Helvetica" charset="0"/>
                <a:ea typeface="ヒラギノ角ゴ ProN W6" charset="-128"/>
                <a:cs typeface="ヒラギノ角ゴ ProN W6" charset="-128"/>
                <a:sym typeface="Helvetica" charset="0"/>
              </a:defRPr>
            </a:lvl6pPr>
            <a:lvl7pPr marL="92075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Helvetica" charset="0"/>
                <a:ea typeface="ヒラギノ角ゴ ProN W6" charset="-128"/>
                <a:cs typeface="ヒラギノ角ゴ ProN W6" charset="-128"/>
                <a:sym typeface="Helvetica" charset="0"/>
              </a:defRPr>
            </a:lvl7pPr>
            <a:lvl8pPr marL="137795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Helvetica" charset="0"/>
                <a:ea typeface="ヒラギノ角ゴ ProN W6" charset="-128"/>
                <a:cs typeface="ヒラギノ角ゴ ProN W6" charset="-128"/>
                <a:sym typeface="Helvetica" charset="0"/>
              </a:defRPr>
            </a:lvl8pPr>
            <a:lvl9pPr marL="1835150" algn="l" rtl="0" fontAlgn="base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1"/>
                </a:solidFill>
                <a:latin typeface="Helvetica" charset="0"/>
                <a:ea typeface="ヒラギノ角ゴ ProN W6" charset="-128"/>
                <a:cs typeface="ヒラギノ角ゴ ProN W6" charset="-128"/>
                <a:sym typeface="Helvetica" charset="0"/>
              </a:defRPr>
            </a:lvl9pPr>
          </a:lstStyle>
          <a:p>
            <a:pPr algn="ctr"/>
            <a:r>
              <a:rPr lang="en-US" sz="2800" dirty="0"/>
              <a:t>CSCI 561 - Foundation for Artificial Intelligence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36EB4F-D2A2-F942-800F-EAF42F7E531C}"/>
              </a:ext>
            </a:extLst>
          </p:cNvPr>
          <p:cNvSpPr txBox="1"/>
          <p:nvPr/>
        </p:nvSpPr>
        <p:spPr>
          <a:xfrm>
            <a:off x="2403418" y="3562350"/>
            <a:ext cx="37176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Professor Wei-Min Shen</a:t>
            </a:r>
          </a:p>
          <a:p>
            <a:pPr algn="ctr"/>
            <a:r>
              <a:rPr lang="en-US" sz="2000" dirty="0"/>
              <a:t>University of Southern California</a:t>
            </a:r>
          </a:p>
        </p:txBody>
      </p:sp>
    </p:spTree>
    <p:extLst>
      <p:ext uri="{BB962C8B-B14F-4D97-AF65-F5344CB8AC3E}">
        <p14:creationId xmlns:p14="http://schemas.microsoft.com/office/powerpoint/2010/main" val="843404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BA02B7-0C37-AB47-BA82-581F621A93C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9460" name="Rectangle 2"/>
          <p:cNvSpPr>
            <a:spLocks noChangeArrowheads="1"/>
          </p:cNvSpPr>
          <p:nvPr/>
        </p:nvSpPr>
        <p:spPr bwMode="auto">
          <a:xfrm>
            <a:off x="1771650" y="1714500"/>
            <a:ext cx="2343150" cy="28575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1" name="Rectangle 3"/>
          <p:cNvSpPr>
            <a:spLocks noChangeArrowheads="1"/>
          </p:cNvSpPr>
          <p:nvPr/>
        </p:nvSpPr>
        <p:spPr bwMode="auto">
          <a:xfrm>
            <a:off x="1771650" y="4057650"/>
            <a:ext cx="2343150" cy="28575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1946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90600" y="971550"/>
            <a:ext cx="4267200" cy="3600450"/>
          </a:xfrm>
          <a:ln>
            <a:solidFill>
              <a:schemeClr val="tx2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/>
              <a:t>(one possible) Solution: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</a:t>
            </a:r>
            <a:r>
              <a:rPr lang="en-US" u="sng" dirty="0"/>
              <a:t>	a	</a:t>
            </a:r>
            <a:r>
              <a:rPr lang="en-US" u="sng" dirty="0" err="1"/>
              <a:t>b</a:t>
            </a:r>
            <a:r>
              <a:rPr lang="en-US" u="sng" dirty="0"/>
              <a:t>	</a:t>
            </a:r>
            <a:r>
              <a:rPr lang="en-US" u="sng" dirty="0" err="1"/>
              <a:t>c</a:t>
            </a:r>
            <a:r>
              <a:rPr lang="en-US" u="sng" dirty="0"/>
              <a:t>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0	start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1	5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5	</a:t>
            </a:r>
            <a:r>
              <a:rPr lang="en-US" b="1" dirty="0"/>
              <a:t>7	goal</a:t>
            </a:r>
            <a:r>
              <a:rPr lang="en-US" dirty="0"/>
              <a:t>	</a:t>
            </a:r>
          </a:p>
        </p:txBody>
      </p:sp>
      <p:grpSp>
        <p:nvGrpSpPr>
          <p:cNvPr id="19464" name="Group 6"/>
          <p:cNvGrpSpPr>
            <a:grpSpLocks/>
          </p:cNvGrpSpPr>
          <p:nvPr/>
        </p:nvGrpSpPr>
        <p:grpSpPr bwMode="auto">
          <a:xfrm>
            <a:off x="5429250" y="971550"/>
            <a:ext cx="2286000" cy="1200150"/>
            <a:chOff x="1776" y="1248"/>
            <a:chExt cx="1920" cy="1008"/>
          </a:xfrm>
        </p:grpSpPr>
        <p:sp>
          <p:nvSpPr>
            <p:cNvPr id="19469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3 l</a:t>
              </a:r>
            </a:p>
          </p:txBody>
        </p:sp>
        <p:sp>
          <p:nvSpPr>
            <p:cNvPr id="19470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5 l</a:t>
              </a:r>
            </a:p>
          </p:txBody>
        </p:sp>
        <p:sp>
          <p:nvSpPr>
            <p:cNvPr id="19471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9 l</a:t>
              </a:r>
            </a:p>
          </p:txBody>
        </p:sp>
      </p:grpSp>
      <p:sp>
        <p:nvSpPr>
          <p:cNvPr id="19465" name="Rectangle 10"/>
          <p:cNvSpPr>
            <a:spLocks noChangeArrowheads="1"/>
          </p:cNvSpPr>
          <p:nvPr/>
        </p:nvSpPr>
        <p:spPr bwMode="auto">
          <a:xfrm>
            <a:off x="1600200" y="3028950"/>
            <a:ext cx="3143250" cy="142874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6" name="Text Box 11"/>
          <p:cNvSpPr txBox="1">
            <a:spLocks noChangeArrowheads="1"/>
          </p:cNvSpPr>
          <p:nvPr/>
        </p:nvSpPr>
        <p:spPr bwMode="auto">
          <a:xfrm>
            <a:off x="5588794" y="2259807"/>
            <a:ext cx="28565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a</a:t>
            </a:r>
          </a:p>
        </p:txBody>
      </p:sp>
      <p:sp>
        <p:nvSpPr>
          <p:cNvPr id="19467" name="Text Box 12"/>
          <p:cNvSpPr txBox="1">
            <a:spLocks noChangeArrowheads="1"/>
          </p:cNvSpPr>
          <p:nvPr/>
        </p:nvSpPr>
        <p:spPr bwMode="auto">
          <a:xfrm>
            <a:off x="6515100" y="2259807"/>
            <a:ext cx="29046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b</a:t>
            </a:r>
          </a:p>
        </p:txBody>
      </p:sp>
      <p:sp>
        <p:nvSpPr>
          <p:cNvPr id="19468" name="Text Box 13"/>
          <p:cNvSpPr txBox="1">
            <a:spLocks noChangeArrowheads="1"/>
          </p:cNvSpPr>
          <p:nvPr/>
        </p:nvSpPr>
        <p:spPr bwMode="auto">
          <a:xfrm>
            <a:off x="7315200" y="2259807"/>
            <a:ext cx="27283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51486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BA02B7-0C37-AB47-BA82-581F621A93C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9460" name="Rectangle 2"/>
          <p:cNvSpPr>
            <a:spLocks noChangeArrowheads="1"/>
          </p:cNvSpPr>
          <p:nvPr/>
        </p:nvSpPr>
        <p:spPr bwMode="auto">
          <a:xfrm>
            <a:off x="1771650" y="1714500"/>
            <a:ext cx="2343150" cy="28575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1" name="Rectangle 3"/>
          <p:cNvSpPr>
            <a:spLocks noChangeArrowheads="1"/>
          </p:cNvSpPr>
          <p:nvPr/>
        </p:nvSpPr>
        <p:spPr bwMode="auto">
          <a:xfrm>
            <a:off x="1771650" y="4057650"/>
            <a:ext cx="2343150" cy="28575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1946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90600" y="971550"/>
            <a:ext cx="4267200" cy="3600450"/>
          </a:xfrm>
          <a:ln>
            <a:solidFill>
              <a:schemeClr val="tx2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/>
              <a:t>(one possible) Solution: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</a:t>
            </a:r>
            <a:r>
              <a:rPr lang="en-US" u="sng" dirty="0"/>
              <a:t>	a	</a:t>
            </a:r>
            <a:r>
              <a:rPr lang="en-US" u="sng" dirty="0" err="1"/>
              <a:t>b</a:t>
            </a:r>
            <a:r>
              <a:rPr lang="en-US" u="sng" dirty="0"/>
              <a:t>	</a:t>
            </a:r>
            <a:r>
              <a:rPr lang="en-US" u="sng" dirty="0" err="1"/>
              <a:t>c</a:t>
            </a:r>
            <a:r>
              <a:rPr lang="en-US" u="sng" dirty="0"/>
              <a:t>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0	start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1	5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5	</a:t>
            </a:r>
            <a:r>
              <a:rPr lang="en-US" b="1" dirty="0"/>
              <a:t>7	goal</a:t>
            </a:r>
            <a:r>
              <a:rPr lang="en-US" dirty="0"/>
              <a:t>	</a:t>
            </a:r>
          </a:p>
        </p:txBody>
      </p:sp>
      <p:grpSp>
        <p:nvGrpSpPr>
          <p:cNvPr id="19464" name="Group 6"/>
          <p:cNvGrpSpPr>
            <a:grpSpLocks/>
          </p:cNvGrpSpPr>
          <p:nvPr/>
        </p:nvGrpSpPr>
        <p:grpSpPr bwMode="auto">
          <a:xfrm>
            <a:off x="5429250" y="971550"/>
            <a:ext cx="2286000" cy="1200150"/>
            <a:chOff x="1776" y="1248"/>
            <a:chExt cx="1920" cy="1008"/>
          </a:xfrm>
        </p:grpSpPr>
        <p:sp>
          <p:nvSpPr>
            <p:cNvPr id="19469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3 l</a:t>
              </a:r>
            </a:p>
          </p:txBody>
        </p:sp>
        <p:sp>
          <p:nvSpPr>
            <p:cNvPr id="19470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5 l</a:t>
              </a:r>
            </a:p>
          </p:txBody>
        </p:sp>
        <p:sp>
          <p:nvSpPr>
            <p:cNvPr id="19471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9 l</a:t>
              </a:r>
            </a:p>
          </p:txBody>
        </p:sp>
      </p:grpSp>
      <p:sp>
        <p:nvSpPr>
          <p:cNvPr id="19465" name="Rectangle 10"/>
          <p:cNvSpPr>
            <a:spLocks noChangeArrowheads="1"/>
          </p:cNvSpPr>
          <p:nvPr/>
        </p:nvSpPr>
        <p:spPr bwMode="auto">
          <a:xfrm>
            <a:off x="1600200" y="3257550"/>
            <a:ext cx="3143250" cy="120014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6" name="Text Box 11"/>
          <p:cNvSpPr txBox="1">
            <a:spLocks noChangeArrowheads="1"/>
          </p:cNvSpPr>
          <p:nvPr/>
        </p:nvSpPr>
        <p:spPr bwMode="auto">
          <a:xfrm>
            <a:off x="5588794" y="2259807"/>
            <a:ext cx="28565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a</a:t>
            </a:r>
          </a:p>
        </p:txBody>
      </p:sp>
      <p:sp>
        <p:nvSpPr>
          <p:cNvPr id="19467" name="Text Box 12"/>
          <p:cNvSpPr txBox="1">
            <a:spLocks noChangeArrowheads="1"/>
          </p:cNvSpPr>
          <p:nvPr/>
        </p:nvSpPr>
        <p:spPr bwMode="auto">
          <a:xfrm>
            <a:off x="6515100" y="2259807"/>
            <a:ext cx="29046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b</a:t>
            </a:r>
          </a:p>
        </p:txBody>
      </p:sp>
      <p:sp>
        <p:nvSpPr>
          <p:cNvPr id="19468" name="Text Box 13"/>
          <p:cNvSpPr txBox="1">
            <a:spLocks noChangeArrowheads="1"/>
          </p:cNvSpPr>
          <p:nvPr/>
        </p:nvSpPr>
        <p:spPr bwMode="auto">
          <a:xfrm>
            <a:off x="7315200" y="2259807"/>
            <a:ext cx="27283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6047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BA02B7-0C37-AB47-BA82-581F621A93C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9460" name="Rectangle 2"/>
          <p:cNvSpPr>
            <a:spLocks noChangeArrowheads="1"/>
          </p:cNvSpPr>
          <p:nvPr/>
        </p:nvSpPr>
        <p:spPr bwMode="auto">
          <a:xfrm>
            <a:off x="1771650" y="1714500"/>
            <a:ext cx="2343150" cy="28575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1" name="Rectangle 3"/>
          <p:cNvSpPr>
            <a:spLocks noChangeArrowheads="1"/>
          </p:cNvSpPr>
          <p:nvPr/>
        </p:nvSpPr>
        <p:spPr bwMode="auto">
          <a:xfrm>
            <a:off x="1771650" y="4057650"/>
            <a:ext cx="2343150" cy="28575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1946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90600" y="971550"/>
            <a:ext cx="4267200" cy="3600450"/>
          </a:xfrm>
          <a:ln>
            <a:solidFill>
              <a:schemeClr val="tx2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/>
              <a:t>(one possible) Solution: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</a:t>
            </a:r>
            <a:r>
              <a:rPr lang="en-US" u="sng" dirty="0"/>
              <a:t>	a	</a:t>
            </a:r>
            <a:r>
              <a:rPr lang="en-US" u="sng" dirty="0" err="1"/>
              <a:t>b</a:t>
            </a:r>
            <a:r>
              <a:rPr lang="en-US" u="sng" dirty="0"/>
              <a:t>	</a:t>
            </a:r>
            <a:r>
              <a:rPr lang="en-US" u="sng" dirty="0" err="1"/>
              <a:t>c</a:t>
            </a:r>
            <a:r>
              <a:rPr lang="en-US" u="sng" dirty="0"/>
              <a:t>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0	start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1	5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5	</a:t>
            </a:r>
            <a:r>
              <a:rPr lang="en-US" b="1" dirty="0"/>
              <a:t>7	goal</a:t>
            </a:r>
            <a:r>
              <a:rPr lang="en-US" dirty="0"/>
              <a:t>	</a:t>
            </a:r>
          </a:p>
        </p:txBody>
      </p:sp>
      <p:grpSp>
        <p:nvGrpSpPr>
          <p:cNvPr id="19464" name="Group 6"/>
          <p:cNvGrpSpPr>
            <a:grpSpLocks/>
          </p:cNvGrpSpPr>
          <p:nvPr/>
        </p:nvGrpSpPr>
        <p:grpSpPr bwMode="auto">
          <a:xfrm>
            <a:off x="5429250" y="971550"/>
            <a:ext cx="2286000" cy="1200150"/>
            <a:chOff x="1776" y="1248"/>
            <a:chExt cx="1920" cy="1008"/>
          </a:xfrm>
        </p:grpSpPr>
        <p:sp>
          <p:nvSpPr>
            <p:cNvPr id="19469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3 l</a:t>
              </a:r>
            </a:p>
          </p:txBody>
        </p:sp>
        <p:sp>
          <p:nvSpPr>
            <p:cNvPr id="19470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5 l</a:t>
              </a:r>
            </a:p>
          </p:txBody>
        </p:sp>
        <p:sp>
          <p:nvSpPr>
            <p:cNvPr id="19471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9 l</a:t>
              </a:r>
            </a:p>
          </p:txBody>
        </p:sp>
      </p:grpSp>
      <p:sp>
        <p:nvSpPr>
          <p:cNvPr id="19465" name="Rectangle 10"/>
          <p:cNvSpPr>
            <a:spLocks noChangeArrowheads="1"/>
          </p:cNvSpPr>
          <p:nvPr/>
        </p:nvSpPr>
        <p:spPr bwMode="auto">
          <a:xfrm>
            <a:off x="1600200" y="3486150"/>
            <a:ext cx="3143250" cy="97154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6" name="Text Box 11"/>
          <p:cNvSpPr txBox="1">
            <a:spLocks noChangeArrowheads="1"/>
          </p:cNvSpPr>
          <p:nvPr/>
        </p:nvSpPr>
        <p:spPr bwMode="auto">
          <a:xfrm>
            <a:off x="5588794" y="2259807"/>
            <a:ext cx="28565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a</a:t>
            </a:r>
          </a:p>
        </p:txBody>
      </p:sp>
      <p:sp>
        <p:nvSpPr>
          <p:cNvPr id="19467" name="Text Box 12"/>
          <p:cNvSpPr txBox="1">
            <a:spLocks noChangeArrowheads="1"/>
          </p:cNvSpPr>
          <p:nvPr/>
        </p:nvSpPr>
        <p:spPr bwMode="auto">
          <a:xfrm>
            <a:off x="6515100" y="2259807"/>
            <a:ext cx="29046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b</a:t>
            </a:r>
          </a:p>
        </p:txBody>
      </p:sp>
      <p:sp>
        <p:nvSpPr>
          <p:cNvPr id="19468" name="Text Box 13"/>
          <p:cNvSpPr txBox="1">
            <a:spLocks noChangeArrowheads="1"/>
          </p:cNvSpPr>
          <p:nvPr/>
        </p:nvSpPr>
        <p:spPr bwMode="auto">
          <a:xfrm>
            <a:off x="7315200" y="2259807"/>
            <a:ext cx="27283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65795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BA02B7-0C37-AB47-BA82-581F621A93C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9460" name="Rectangle 2"/>
          <p:cNvSpPr>
            <a:spLocks noChangeArrowheads="1"/>
          </p:cNvSpPr>
          <p:nvPr/>
        </p:nvSpPr>
        <p:spPr bwMode="auto">
          <a:xfrm>
            <a:off x="1771650" y="1714500"/>
            <a:ext cx="2343150" cy="28575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1" name="Rectangle 3"/>
          <p:cNvSpPr>
            <a:spLocks noChangeArrowheads="1"/>
          </p:cNvSpPr>
          <p:nvPr/>
        </p:nvSpPr>
        <p:spPr bwMode="auto">
          <a:xfrm>
            <a:off x="1771650" y="4057650"/>
            <a:ext cx="2343150" cy="28575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1946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90600" y="971550"/>
            <a:ext cx="4267200" cy="3600450"/>
          </a:xfrm>
          <a:ln>
            <a:solidFill>
              <a:schemeClr val="tx2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/>
              <a:t>(one possible) Solution: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</a:t>
            </a:r>
            <a:r>
              <a:rPr lang="en-US" u="sng" dirty="0"/>
              <a:t>	a	</a:t>
            </a:r>
            <a:r>
              <a:rPr lang="en-US" u="sng" dirty="0" err="1"/>
              <a:t>b</a:t>
            </a:r>
            <a:r>
              <a:rPr lang="en-US" u="sng" dirty="0"/>
              <a:t>	</a:t>
            </a:r>
            <a:r>
              <a:rPr lang="en-US" u="sng" dirty="0" err="1"/>
              <a:t>c</a:t>
            </a:r>
            <a:r>
              <a:rPr lang="en-US" u="sng" dirty="0"/>
              <a:t>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0	start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1	5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5	</a:t>
            </a:r>
            <a:r>
              <a:rPr lang="en-US" b="1" dirty="0"/>
              <a:t>7	goal</a:t>
            </a:r>
            <a:r>
              <a:rPr lang="en-US" dirty="0"/>
              <a:t>	</a:t>
            </a:r>
          </a:p>
        </p:txBody>
      </p:sp>
      <p:grpSp>
        <p:nvGrpSpPr>
          <p:cNvPr id="19464" name="Group 6"/>
          <p:cNvGrpSpPr>
            <a:grpSpLocks/>
          </p:cNvGrpSpPr>
          <p:nvPr/>
        </p:nvGrpSpPr>
        <p:grpSpPr bwMode="auto">
          <a:xfrm>
            <a:off x="5429250" y="971550"/>
            <a:ext cx="2286000" cy="1200150"/>
            <a:chOff x="1776" y="1248"/>
            <a:chExt cx="1920" cy="1008"/>
          </a:xfrm>
        </p:grpSpPr>
        <p:sp>
          <p:nvSpPr>
            <p:cNvPr id="19469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3 l</a:t>
              </a:r>
            </a:p>
          </p:txBody>
        </p:sp>
        <p:sp>
          <p:nvSpPr>
            <p:cNvPr id="19470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5 l</a:t>
              </a:r>
            </a:p>
          </p:txBody>
        </p:sp>
        <p:sp>
          <p:nvSpPr>
            <p:cNvPr id="19471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9 l</a:t>
              </a:r>
            </a:p>
          </p:txBody>
        </p:sp>
      </p:grpSp>
      <p:sp>
        <p:nvSpPr>
          <p:cNvPr id="19465" name="Rectangle 10"/>
          <p:cNvSpPr>
            <a:spLocks noChangeArrowheads="1"/>
          </p:cNvSpPr>
          <p:nvPr/>
        </p:nvSpPr>
        <p:spPr bwMode="auto">
          <a:xfrm>
            <a:off x="1600200" y="3714750"/>
            <a:ext cx="3143250" cy="74294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6" name="Text Box 11"/>
          <p:cNvSpPr txBox="1">
            <a:spLocks noChangeArrowheads="1"/>
          </p:cNvSpPr>
          <p:nvPr/>
        </p:nvSpPr>
        <p:spPr bwMode="auto">
          <a:xfrm>
            <a:off x="5588794" y="2259807"/>
            <a:ext cx="28565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a</a:t>
            </a:r>
          </a:p>
        </p:txBody>
      </p:sp>
      <p:sp>
        <p:nvSpPr>
          <p:cNvPr id="19467" name="Text Box 12"/>
          <p:cNvSpPr txBox="1">
            <a:spLocks noChangeArrowheads="1"/>
          </p:cNvSpPr>
          <p:nvPr/>
        </p:nvSpPr>
        <p:spPr bwMode="auto">
          <a:xfrm>
            <a:off x="6515100" y="2259807"/>
            <a:ext cx="29046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b</a:t>
            </a:r>
          </a:p>
        </p:txBody>
      </p:sp>
      <p:sp>
        <p:nvSpPr>
          <p:cNvPr id="19468" name="Text Box 13"/>
          <p:cNvSpPr txBox="1">
            <a:spLocks noChangeArrowheads="1"/>
          </p:cNvSpPr>
          <p:nvPr/>
        </p:nvSpPr>
        <p:spPr bwMode="auto">
          <a:xfrm>
            <a:off x="7315200" y="2259807"/>
            <a:ext cx="27283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345224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BA02B7-0C37-AB47-BA82-581F621A93C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9460" name="Rectangle 2"/>
          <p:cNvSpPr>
            <a:spLocks noChangeArrowheads="1"/>
          </p:cNvSpPr>
          <p:nvPr/>
        </p:nvSpPr>
        <p:spPr bwMode="auto">
          <a:xfrm>
            <a:off x="1771650" y="1714500"/>
            <a:ext cx="2343150" cy="28575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1" name="Rectangle 3"/>
          <p:cNvSpPr>
            <a:spLocks noChangeArrowheads="1"/>
          </p:cNvSpPr>
          <p:nvPr/>
        </p:nvSpPr>
        <p:spPr bwMode="auto">
          <a:xfrm>
            <a:off x="1771650" y="4057650"/>
            <a:ext cx="2343150" cy="28575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1946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90600" y="971550"/>
            <a:ext cx="4267200" cy="3600450"/>
          </a:xfrm>
          <a:ln>
            <a:solidFill>
              <a:schemeClr val="tx2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/>
              <a:t>(one possible) Solution: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</a:t>
            </a:r>
            <a:r>
              <a:rPr lang="en-US" u="sng" dirty="0"/>
              <a:t>	a	</a:t>
            </a:r>
            <a:r>
              <a:rPr lang="en-US" u="sng" dirty="0" err="1"/>
              <a:t>b</a:t>
            </a:r>
            <a:r>
              <a:rPr lang="en-US" u="sng" dirty="0"/>
              <a:t>	</a:t>
            </a:r>
            <a:r>
              <a:rPr lang="en-US" u="sng" dirty="0" err="1"/>
              <a:t>c</a:t>
            </a:r>
            <a:r>
              <a:rPr lang="en-US" u="sng" dirty="0"/>
              <a:t>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0	start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1	5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5	</a:t>
            </a:r>
            <a:r>
              <a:rPr lang="en-US" b="1" dirty="0"/>
              <a:t>7	goal</a:t>
            </a:r>
            <a:r>
              <a:rPr lang="en-US" dirty="0"/>
              <a:t>	</a:t>
            </a:r>
          </a:p>
        </p:txBody>
      </p:sp>
      <p:grpSp>
        <p:nvGrpSpPr>
          <p:cNvPr id="19464" name="Group 6"/>
          <p:cNvGrpSpPr>
            <a:grpSpLocks/>
          </p:cNvGrpSpPr>
          <p:nvPr/>
        </p:nvGrpSpPr>
        <p:grpSpPr bwMode="auto">
          <a:xfrm>
            <a:off x="5429250" y="971550"/>
            <a:ext cx="2286000" cy="1200150"/>
            <a:chOff x="1776" y="1248"/>
            <a:chExt cx="1920" cy="1008"/>
          </a:xfrm>
        </p:grpSpPr>
        <p:sp>
          <p:nvSpPr>
            <p:cNvPr id="19469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3 l</a:t>
              </a:r>
            </a:p>
          </p:txBody>
        </p:sp>
        <p:sp>
          <p:nvSpPr>
            <p:cNvPr id="19470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5 l</a:t>
              </a:r>
            </a:p>
          </p:txBody>
        </p:sp>
        <p:sp>
          <p:nvSpPr>
            <p:cNvPr id="19471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9 l</a:t>
              </a:r>
            </a:p>
          </p:txBody>
        </p:sp>
      </p:grpSp>
      <p:sp>
        <p:nvSpPr>
          <p:cNvPr id="19465" name="Rectangle 10"/>
          <p:cNvSpPr>
            <a:spLocks noChangeArrowheads="1"/>
          </p:cNvSpPr>
          <p:nvPr/>
        </p:nvSpPr>
        <p:spPr bwMode="auto">
          <a:xfrm>
            <a:off x="1600200" y="4019550"/>
            <a:ext cx="3143250" cy="43814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6" name="Text Box 11"/>
          <p:cNvSpPr txBox="1">
            <a:spLocks noChangeArrowheads="1"/>
          </p:cNvSpPr>
          <p:nvPr/>
        </p:nvSpPr>
        <p:spPr bwMode="auto">
          <a:xfrm>
            <a:off x="5588794" y="2259807"/>
            <a:ext cx="28565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a</a:t>
            </a:r>
          </a:p>
        </p:txBody>
      </p:sp>
      <p:sp>
        <p:nvSpPr>
          <p:cNvPr id="19467" name="Text Box 12"/>
          <p:cNvSpPr txBox="1">
            <a:spLocks noChangeArrowheads="1"/>
          </p:cNvSpPr>
          <p:nvPr/>
        </p:nvSpPr>
        <p:spPr bwMode="auto">
          <a:xfrm>
            <a:off x="6515100" y="2259807"/>
            <a:ext cx="29046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b</a:t>
            </a:r>
          </a:p>
        </p:txBody>
      </p:sp>
      <p:sp>
        <p:nvSpPr>
          <p:cNvPr id="19468" name="Text Box 13"/>
          <p:cNvSpPr txBox="1">
            <a:spLocks noChangeArrowheads="1"/>
          </p:cNvSpPr>
          <p:nvPr/>
        </p:nvSpPr>
        <p:spPr bwMode="auto">
          <a:xfrm>
            <a:off x="7315200" y="2259807"/>
            <a:ext cx="27283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549733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BA02B7-0C37-AB47-BA82-581F621A93C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9460" name="Rectangle 2"/>
          <p:cNvSpPr>
            <a:spLocks noChangeArrowheads="1"/>
          </p:cNvSpPr>
          <p:nvPr/>
        </p:nvSpPr>
        <p:spPr bwMode="auto">
          <a:xfrm>
            <a:off x="1771650" y="1714500"/>
            <a:ext cx="2343150" cy="28575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1" name="Rectangle 3"/>
          <p:cNvSpPr>
            <a:spLocks noChangeArrowheads="1"/>
          </p:cNvSpPr>
          <p:nvPr/>
        </p:nvSpPr>
        <p:spPr bwMode="auto">
          <a:xfrm>
            <a:off x="1771650" y="3962400"/>
            <a:ext cx="2343150" cy="28575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1946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90600" y="971550"/>
            <a:ext cx="4267200" cy="3600450"/>
          </a:xfrm>
          <a:ln>
            <a:solidFill>
              <a:schemeClr val="tx2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/>
              <a:t>(one possible) Solution: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</a:t>
            </a:r>
            <a:r>
              <a:rPr lang="en-US" u="sng" dirty="0"/>
              <a:t>	a	</a:t>
            </a:r>
            <a:r>
              <a:rPr lang="en-US" u="sng" dirty="0" err="1"/>
              <a:t>b</a:t>
            </a:r>
            <a:r>
              <a:rPr lang="en-US" u="sng" dirty="0"/>
              <a:t>	</a:t>
            </a:r>
            <a:r>
              <a:rPr lang="en-US" u="sng" dirty="0" err="1"/>
              <a:t>c</a:t>
            </a:r>
            <a:r>
              <a:rPr lang="en-US" u="sng" dirty="0"/>
              <a:t>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0	start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1	5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5	</a:t>
            </a:r>
            <a:r>
              <a:rPr lang="en-US" b="1" dirty="0"/>
              <a:t>7	goal</a:t>
            </a:r>
            <a:r>
              <a:rPr lang="en-US" dirty="0"/>
              <a:t>	</a:t>
            </a:r>
          </a:p>
        </p:txBody>
      </p:sp>
      <p:grpSp>
        <p:nvGrpSpPr>
          <p:cNvPr id="19464" name="Group 6"/>
          <p:cNvGrpSpPr>
            <a:grpSpLocks/>
          </p:cNvGrpSpPr>
          <p:nvPr/>
        </p:nvGrpSpPr>
        <p:grpSpPr bwMode="auto">
          <a:xfrm>
            <a:off x="5429250" y="971550"/>
            <a:ext cx="2286000" cy="1200150"/>
            <a:chOff x="1776" y="1248"/>
            <a:chExt cx="1920" cy="1008"/>
          </a:xfrm>
        </p:grpSpPr>
        <p:sp>
          <p:nvSpPr>
            <p:cNvPr id="19469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3 l</a:t>
              </a:r>
            </a:p>
          </p:txBody>
        </p:sp>
        <p:sp>
          <p:nvSpPr>
            <p:cNvPr id="19470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5 l</a:t>
              </a:r>
            </a:p>
          </p:txBody>
        </p:sp>
        <p:sp>
          <p:nvSpPr>
            <p:cNvPr id="19471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9 l</a:t>
              </a:r>
            </a:p>
          </p:txBody>
        </p:sp>
      </p:grpSp>
      <p:sp>
        <p:nvSpPr>
          <p:cNvPr id="19466" name="Text Box 11"/>
          <p:cNvSpPr txBox="1">
            <a:spLocks noChangeArrowheads="1"/>
          </p:cNvSpPr>
          <p:nvPr/>
        </p:nvSpPr>
        <p:spPr bwMode="auto">
          <a:xfrm>
            <a:off x="5588794" y="2259807"/>
            <a:ext cx="28565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a</a:t>
            </a:r>
          </a:p>
        </p:txBody>
      </p:sp>
      <p:sp>
        <p:nvSpPr>
          <p:cNvPr id="19467" name="Text Box 12"/>
          <p:cNvSpPr txBox="1">
            <a:spLocks noChangeArrowheads="1"/>
          </p:cNvSpPr>
          <p:nvPr/>
        </p:nvSpPr>
        <p:spPr bwMode="auto">
          <a:xfrm>
            <a:off x="6515100" y="2259807"/>
            <a:ext cx="29046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b</a:t>
            </a:r>
          </a:p>
        </p:txBody>
      </p:sp>
      <p:sp>
        <p:nvSpPr>
          <p:cNvPr id="19468" name="Text Box 13"/>
          <p:cNvSpPr txBox="1">
            <a:spLocks noChangeArrowheads="1"/>
          </p:cNvSpPr>
          <p:nvPr/>
        </p:nvSpPr>
        <p:spPr bwMode="auto">
          <a:xfrm>
            <a:off x="7315200" y="2259807"/>
            <a:ext cx="27283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253896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A3B3DB9-725F-164C-8C90-2505DAB0415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3796" name="Rectangle 1038"/>
          <p:cNvSpPr>
            <a:spLocks noChangeArrowheads="1"/>
          </p:cNvSpPr>
          <p:nvPr/>
        </p:nvSpPr>
        <p:spPr bwMode="auto">
          <a:xfrm>
            <a:off x="1771650" y="3028950"/>
            <a:ext cx="2343150" cy="28575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33797" name="Rectangle 1026"/>
          <p:cNvSpPr>
            <a:spLocks noChangeArrowheads="1"/>
          </p:cNvSpPr>
          <p:nvPr/>
        </p:nvSpPr>
        <p:spPr bwMode="auto">
          <a:xfrm>
            <a:off x="1771650" y="1771650"/>
            <a:ext cx="2343150" cy="28575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33799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33800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838200" y="1028700"/>
            <a:ext cx="4464844" cy="3543300"/>
          </a:xfrm>
          <a:ln>
            <a:solidFill>
              <a:schemeClr val="tx2"/>
            </a:solidFill>
          </a:ln>
        </p:spPr>
        <p:txBody>
          <a:bodyPr/>
          <a:lstStyle/>
          <a:p>
            <a:r>
              <a:rPr lang="en-US" sz="1350" b="1" dirty="0"/>
              <a:t>Another Solution:</a:t>
            </a:r>
          </a:p>
          <a:p>
            <a:pPr>
              <a:buFontTx/>
              <a:buNone/>
            </a:pPr>
            <a:endParaRPr lang="en-US" sz="1350" dirty="0"/>
          </a:p>
          <a:p>
            <a:pPr>
              <a:buFontTx/>
              <a:buNone/>
            </a:pPr>
            <a:r>
              <a:rPr lang="en-US" sz="1350" dirty="0"/>
              <a:t>	</a:t>
            </a:r>
            <a:r>
              <a:rPr lang="en-US" sz="1350" u="sng" dirty="0"/>
              <a:t>	a	b	c	</a:t>
            </a:r>
          </a:p>
          <a:p>
            <a:pPr>
              <a:buFontTx/>
              <a:buNone/>
            </a:pPr>
            <a:r>
              <a:rPr lang="en-US" sz="1350" dirty="0"/>
              <a:t>		0	0	0	start</a:t>
            </a:r>
          </a:p>
          <a:p>
            <a:pPr>
              <a:buFontTx/>
              <a:buNone/>
            </a:pPr>
            <a:r>
              <a:rPr lang="en-US" sz="1350" dirty="0"/>
              <a:t>		0	5	0</a:t>
            </a:r>
          </a:p>
          <a:p>
            <a:pPr>
              <a:buFontTx/>
              <a:buNone/>
            </a:pPr>
            <a:r>
              <a:rPr lang="en-US" sz="1350" dirty="0"/>
              <a:t>		3	2	0</a:t>
            </a:r>
          </a:p>
          <a:p>
            <a:pPr>
              <a:buFontTx/>
              <a:buNone/>
            </a:pPr>
            <a:r>
              <a:rPr lang="en-US" sz="1350" dirty="0"/>
              <a:t>		3	0	2</a:t>
            </a:r>
          </a:p>
          <a:p>
            <a:pPr>
              <a:buFontTx/>
              <a:buNone/>
            </a:pPr>
            <a:r>
              <a:rPr lang="en-US" sz="1350" dirty="0"/>
              <a:t>		3	5	2</a:t>
            </a:r>
          </a:p>
          <a:p>
            <a:pPr>
              <a:buFontTx/>
              <a:buNone/>
            </a:pPr>
            <a:r>
              <a:rPr lang="en-US" sz="1350" dirty="0"/>
              <a:t>		</a:t>
            </a:r>
            <a:r>
              <a:rPr lang="en-US" sz="1350" b="1" dirty="0"/>
              <a:t>3	0	7</a:t>
            </a:r>
            <a:r>
              <a:rPr lang="en-US" sz="1350" dirty="0"/>
              <a:t>	</a:t>
            </a:r>
            <a:r>
              <a:rPr lang="en-US" sz="1350" b="1" dirty="0"/>
              <a:t>goal</a:t>
            </a:r>
          </a:p>
          <a:p>
            <a:pPr>
              <a:buFontTx/>
              <a:buNone/>
            </a:pPr>
            <a:r>
              <a:rPr lang="en-US" sz="1350" dirty="0"/>
              <a:t>		</a:t>
            </a:r>
          </a:p>
        </p:txBody>
      </p:sp>
      <p:grpSp>
        <p:nvGrpSpPr>
          <p:cNvPr id="33801" name="Group 1030"/>
          <p:cNvGrpSpPr>
            <a:grpSpLocks/>
          </p:cNvGrpSpPr>
          <p:nvPr/>
        </p:nvGrpSpPr>
        <p:grpSpPr bwMode="auto">
          <a:xfrm>
            <a:off x="5429250" y="971550"/>
            <a:ext cx="2286000" cy="1200150"/>
            <a:chOff x="1776" y="1248"/>
            <a:chExt cx="1920" cy="1008"/>
          </a:xfrm>
        </p:grpSpPr>
        <p:sp>
          <p:nvSpPr>
            <p:cNvPr id="33806" name="AutoShape 1031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3 l</a:t>
              </a:r>
            </a:p>
          </p:txBody>
        </p:sp>
        <p:sp>
          <p:nvSpPr>
            <p:cNvPr id="33807" name="AutoShape 1032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5 l</a:t>
              </a:r>
            </a:p>
          </p:txBody>
        </p:sp>
        <p:sp>
          <p:nvSpPr>
            <p:cNvPr id="33808" name="AutoShape 1033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9 l</a:t>
              </a:r>
            </a:p>
          </p:txBody>
        </p:sp>
      </p:grpSp>
      <p:sp>
        <p:nvSpPr>
          <p:cNvPr id="33802" name="Rectangle 1034"/>
          <p:cNvSpPr>
            <a:spLocks noChangeArrowheads="1"/>
          </p:cNvSpPr>
          <p:nvPr/>
        </p:nvSpPr>
        <p:spPr bwMode="auto">
          <a:xfrm>
            <a:off x="1600202" y="2089041"/>
            <a:ext cx="3429000" cy="1371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33803" name="Text Box 1035"/>
          <p:cNvSpPr txBox="1">
            <a:spLocks noChangeArrowheads="1"/>
          </p:cNvSpPr>
          <p:nvPr/>
        </p:nvSpPr>
        <p:spPr bwMode="auto">
          <a:xfrm>
            <a:off x="5588794" y="2259807"/>
            <a:ext cx="28565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a</a:t>
            </a:r>
          </a:p>
        </p:txBody>
      </p:sp>
      <p:sp>
        <p:nvSpPr>
          <p:cNvPr id="33804" name="Text Box 1036"/>
          <p:cNvSpPr txBox="1">
            <a:spLocks noChangeArrowheads="1"/>
          </p:cNvSpPr>
          <p:nvPr/>
        </p:nvSpPr>
        <p:spPr bwMode="auto">
          <a:xfrm>
            <a:off x="6515100" y="2259807"/>
            <a:ext cx="29046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b</a:t>
            </a:r>
          </a:p>
        </p:txBody>
      </p:sp>
      <p:sp>
        <p:nvSpPr>
          <p:cNvPr id="33805" name="Text Box 1037"/>
          <p:cNvSpPr txBox="1">
            <a:spLocks noChangeArrowheads="1"/>
          </p:cNvSpPr>
          <p:nvPr/>
        </p:nvSpPr>
        <p:spPr bwMode="auto">
          <a:xfrm>
            <a:off x="7315200" y="2259807"/>
            <a:ext cx="27283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c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A3B3DB9-725F-164C-8C90-2505DAB0415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3796" name="Rectangle 1038"/>
          <p:cNvSpPr>
            <a:spLocks noChangeArrowheads="1"/>
          </p:cNvSpPr>
          <p:nvPr/>
        </p:nvSpPr>
        <p:spPr bwMode="auto">
          <a:xfrm>
            <a:off x="1771650" y="3028950"/>
            <a:ext cx="2343150" cy="28575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33797" name="Rectangle 1026"/>
          <p:cNvSpPr>
            <a:spLocks noChangeArrowheads="1"/>
          </p:cNvSpPr>
          <p:nvPr/>
        </p:nvSpPr>
        <p:spPr bwMode="auto">
          <a:xfrm>
            <a:off x="1771650" y="1771650"/>
            <a:ext cx="2343150" cy="28575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33799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33800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838200" y="1028700"/>
            <a:ext cx="4464844" cy="3543300"/>
          </a:xfrm>
          <a:ln>
            <a:solidFill>
              <a:schemeClr val="tx2"/>
            </a:solidFill>
          </a:ln>
        </p:spPr>
        <p:txBody>
          <a:bodyPr/>
          <a:lstStyle/>
          <a:p>
            <a:r>
              <a:rPr lang="en-US" sz="1350" b="1" dirty="0"/>
              <a:t>Another Solution:</a:t>
            </a:r>
          </a:p>
          <a:p>
            <a:pPr>
              <a:buFontTx/>
              <a:buNone/>
            </a:pPr>
            <a:endParaRPr lang="en-US" sz="1350" dirty="0"/>
          </a:p>
          <a:p>
            <a:pPr>
              <a:buFontTx/>
              <a:buNone/>
            </a:pPr>
            <a:r>
              <a:rPr lang="en-US" sz="1350" dirty="0"/>
              <a:t>	</a:t>
            </a:r>
            <a:r>
              <a:rPr lang="en-US" sz="1350" u="sng" dirty="0"/>
              <a:t>	a	b	c	</a:t>
            </a:r>
          </a:p>
          <a:p>
            <a:pPr>
              <a:buFontTx/>
              <a:buNone/>
            </a:pPr>
            <a:r>
              <a:rPr lang="en-US" sz="1350" dirty="0"/>
              <a:t>		0	0	0	start</a:t>
            </a:r>
          </a:p>
          <a:p>
            <a:pPr>
              <a:buFontTx/>
              <a:buNone/>
            </a:pPr>
            <a:r>
              <a:rPr lang="en-US" sz="1350" dirty="0"/>
              <a:t>		0	5	0</a:t>
            </a:r>
          </a:p>
          <a:p>
            <a:pPr>
              <a:buFontTx/>
              <a:buNone/>
            </a:pPr>
            <a:r>
              <a:rPr lang="en-US" sz="1350" dirty="0"/>
              <a:t>		3	2	0</a:t>
            </a:r>
          </a:p>
          <a:p>
            <a:pPr>
              <a:buFontTx/>
              <a:buNone/>
            </a:pPr>
            <a:r>
              <a:rPr lang="en-US" sz="1350" dirty="0"/>
              <a:t>		3	0	2</a:t>
            </a:r>
          </a:p>
          <a:p>
            <a:pPr>
              <a:buFontTx/>
              <a:buNone/>
            </a:pPr>
            <a:r>
              <a:rPr lang="en-US" sz="1350" dirty="0"/>
              <a:t>		3	5	2</a:t>
            </a:r>
          </a:p>
          <a:p>
            <a:pPr>
              <a:buFontTx/>
              <a:buNone/>
            </a:pPr>
            <a:r>
              <a:rPr lang="en-US" sz="1350" dirty="0"/>
              <a:t>		</a:t>
            </a:r>
            <a:r>
              <a:rPr lang="en-US" sz="1350" b="1" dirty="0"/>
              <a:t>3	0	7</a:t>
            </a:r>
            <a:r>
              <a:rPr lang="en-US" sz="1350" dirty="0"/>
              <a:t>	</a:t>
            </a:r>
            <a:r>
              <a:rPr lang="en-US" sz="1350" b="1" dirty="0"/>
              <a:t>goal</a:t>
            </a:r>
          </a:p>
          <a:p>
            <a:pPr>
              <a:buFontTx/>
              <a:buNone/>
            </a:pPr>
            <a:r>
              <a:rPr lang="en-US" sz="1350" dirty="0"/>
              <a:t>		</a:t>
            </a:r>
          </a:p>
        </p:txBody>
      </p:sp>
      <p:grpSp>
        <p:nvGrpSpPr>
          <p:cNvPr id="33801" name="Group 1030"/>
          <p:cNvGrpSpPr>
            <a:grpSpLocks/>
          </p:cNvGrpSpPr>
          <p:nvPr/>
        </p:nvGrpSpPr>
        <p:grpSpPr bwMode="auto">
          <a:xfrm>
            <a:off x="5429250" y="971550"/>
            <a:ext cx="2286000" cy="1200150"/>
            <a:chOff x="1776" y="1248"/>
            <a:chExt cx="1920" cy="1008"/>
          </a:xfrm>
        </p:grpSpPr>
        <p:sp>
          <p:nvSpPr>
            <p:cNvPr id="33806" name="AutoShape 1031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3 l</a:t>
              </a:r>
            </a:p>
          </p:txBody>
        </p:sp>
        <p:sp>
          <p:nvSpPr>
            <p:cNvPr id="33807" name="AutoShape 1032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5 l</a:t>
              </a:r>
            </a:p>
          </p:txBody>
        </p:sp>
        <p:sp>
          <p:nvSpPr>
            <p:cNvPr id="33808" name="AutoShape 1033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9 l</a:t>
              </a:r>
            </a:p>
          </p:txBody>
        </p:sp>
      </p:grpSp>
      <p:sp>
        <p:nvSpPr>
          <p:cNvPr id="33802" name="Rectangle 1034"/>
          <p:cNvSpPr>
            <a:spLocks noChangeArrowheads="1"/>
          </p:cNvSpPr>
          <p:nvPr/>
        </p:nvSpPr>
        <p:spPr bwMode="auto">
          <a:xfrm>
            <a:off x="1600202" y="2259807"/>
            <a:ext cx="3429000" cy="120083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33803" name="Text Box 1035"/>
          <p:cNvSpPr txBox="1">
            <a:spLocks noChangeArrowheads="1"/>
          </p:cNvSpPr>
          <p:nvPr/>
        </p:nvSpPr>
        <p:spPr bwMode="auto">
          <a:xfrm>
            <a:off x="5588794" y="2259807"/>
            <a:ext cx="28565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a</a:t>
            </a:r>
          </a:p>
        </p:txBody>
      </p:sp>
      <p:sp>
        <p:nvSpPr>
          <p:cNvPr id="33804" name="Text Box 1036"/>
          <p:cNvSpPr txBox="1">
            <a:spLocks noChangeArrowheads="1"/>
          </p:cNvSpPr>
          <p:nvPr/>
        </p:nvSpPr>
        <p:spPr bwMode="auto">
          <a:xfrm>
            <a:off x="6515100" y="2259807"/>
            <a:ext cx="29046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b</a:t>
            </a:r>
          </a:p>
        </p:txBody>
      </p:sp>
      <p:sp>
        <p:nvSpPr>
          <p:cNvPr id="33805" name="Text Box 1037"/>
          <p:cNvSpPr txBox="1">
            <a:spLocks noChangeArrowheads="1"/>
          </p:cNvSpPr>
          <p:nvPr/>
        </p:nvSpPr>
        <p:spPr bwMode="auto">
          <a:xfrm>
            <a:off x="7315200" y="2259807"/>
            <a:ext cx="27283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7342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A3B3DB9-725F-164C-8C90-2505DAB0415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3796" name="Rectangle 1038"/>
          <p:cNvSpPr>
            <a:spLocks noChangeArrowheads="1"/>
          </p:cNvSpPr>
          <p:nvPr/>
        </p:nvSpPr>
        <p:spPr bwMode="auto">
          <a:xfrm>
            <a:off x="1771650" y="3028950"/>
            <a:ext cx="2343150" cy="28575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33797" name="Rectangle 1026"/>
          <p:cNvSpPr>
            <a:spLocks noChangeArrowheads="1"/>
          </p:cNvSpPr>
          <p:nvPr/>
        </p:nvSpPr>
        <p:spPr bwMode="auto">
          <a:xfrm>
            <a:off x="1771650" y="1771650"/>
            <a:ext cx="2343150" cy="28575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33799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33800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838200" y="1028700"/>
            <a:ext cx="4464844" cy="3543300"/>
          </a:xfrm>
          <a:ln>
            <a:solidFill>
              <a:schemeClr val="tx2"/>
            </a:solidFill>
          </a:ln>
        </p:spPr>
        <p:txBody>
          <a:bodyPr/>
          <a:lstStyle/>
          <a:p>
            <a:r>
              <a:rPr lang="en-US" sz="1350" b="1" dirty="0"/>
              <a:t>Another Solution:</a:t>
            </a:r>
          </a:p>
          <a:p>
            <a:pPr>
              <a:buFontTx/>
              <a:buNone/>
            </a:pPr>
            <a:endParaRPr lang="en-US" sz="1350" dirty="0"/>
          </a:p>
          <a:p>
            <a:pPr>
              <a:buFontTx/>
              <a:buNone/>
            </a:pPr>
            <a:r>
              <a:rPr lang="en-US" sz="1350" dirty="0"/>
              <a:t>	</a:t>
            </a:r>
            <a:r>
              <a:rPr lang="en-US" sz="1350" u="sng" dirty="0"/>
              <a:t>	a	b	c	</a:t>
            </a:r>
          </a:p>
          <a:p>
            <a:pPr>
              <a:buFontTx/>
              <a:buNone/>
            </a:pPr>
            <a:r>
              <a:rPr lang="en-US" sz="1350" dirty="0"/>
              <a:t>		0	0	0	start</a:t>
            </a:r>
          </a:p>
          <a:p>
            <a:pPr>
              <a:buFontTx/>
              <a:buNone/>
            </a:pPr>
            <a:r>
              <a:rPr lang="en-US" sz="1350" dirty="0"/>
              <a:t>		0	5	0</a:t>
            </a:r>
          </a:p>
          <a:p>
            <a:pPr>
              <a:buFontTx/>
              <a:buNone/>
            </a:pPr>
            <a:r>
              <a:rPr lang="en-US" sz="1350" dirty="0"/>
              <a:t>		3	2	0</a:t>
            </a:r>
          </a:p>
          <a:p>
            <a:pPr>
              <a:buFontTx/>
              <a:buNone/>
            </a:pPr>
            <a:r>
              <a:rPr lang="en-US" sz="1350" dirty="0"/>
              <a:t>		3	0	2</a:t>
            </a:r>
          </a:p>
          <a:p>
            <a:pPr>
              <a:buFontTx/>
              <a:buNone/>
            </a:pPr>
            <a:r>
              <a:rPr lang="en-US" sz="1350" dirty="0"/>
              <a:t>		3	5	2</a:t>
            </a:r>
          </a:p>
          <a:p>
            <a:pPr>
              <a:buFontTx/>
              <a:buNone/>
            </a:pPr>
            <a:r>
              <a:rPr lang="en-US" sz="1350" dirty="0"/>
              <a:t>		</a:t>
            </a:r>
            <a:r>
              <a:rPr lang="en-US" sz="1350" b="1" dirty="0"/>
              <a:t>3	0	7</a:t>
            </a:r>
            <a:r>
              <a:rPr lang="en-US" sz="1350" dirty="0"/>
              <a:t>	</a:t>
            </a:r>
            <a:r>
              <a:rPr lang="en-US" sz="1350" b="1" dirty="0"/>
              <a:t>goal</a:t>
            </a:r>
          </a:p>
          <a:p>
            <a:pPr>
              <a:buFontTx/>
              <a:buNone/>
            </a:pPr>
            <a:r>
              <a:rPr lang="en-US" sz="1350" dirty="0"/>
              <a:t>		</a:t>
            </a:r>
          </a:p>
        </p:txBody>
      </p:sp>
      <p:grpSp>
        <p:nvGrpSpPr>
          <p:cNvPr id="33801" name="Group 1030"/>
          <p:cNvGrpSpPr>
            <a:grpSpLocks/>
          </p:cNvGrpSpPr>
          <p:nvPr/>
        </p:nvGrpSpPr>
        <p:grpSpPr bwMode="auto">
          <a:xfrm>
            <a:off x="5429250" y="971550"/>
            <a:ext cx="2286000" cy="1200150"/>
            <a:chOff x="1776" y="1248"/>
            <a:chExt cx="1920" cy="1008"/>
          </a:xfrm>
        </p:grpSpPr>
        <p:sp>
          <p:nvSpPr>
            <p:cNvPr id="33806" name="AutoShape 1031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3 l</a:t>
              </a:r>
            </a:p>
          </p:txBody>
        </p:sp>
        <p:sp>
          <p:nvSpPr>
            <p:cNvPr id="33807" name="AutoShape 1032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5 l</a:t>
              </a:r>
            </a:p>
          </p:txBody>
        </p:sp>
        <p:sp>
          <p:nvSpPr>
            <p:cNvPr id="33808" name="AutoShape 1033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9 l</a:t>
              </a:r>
            </a:p>
          </p:txBody>
        </p:sp>
      </p:grpSp>
      <p:sp>
        <p:nvSpPr>
          <p:cNvPr id="33802" name="Rectangle 1034"/>
          <p:cNvSpPr>
            <a:spLocks noChangeArrowheads="1"/>
          </p:cNvSpPr>
          <p:nvPr/>
        </p:nvSpPr>
        <p:spPr bwMode="auto">
          <a:xfrm>
            <a:off x="1600202" y="2571750"/>
            <a:ext cx="3429000" cy="8888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33803" name="Text Box 1035"/>
          <p:cNvSpPr txBox="1">
            <a:spLocks noChangeArrowheads="1"/>
          </p:cNvSpPr>
          <p:nvPr/>
        </p:nvSpPr>
        <p:spPr bwMode="auto">
          <a:xfrm>
            <a:off x="5588794" y="2259807"/>
            <a:ext cx="28565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a</a:t>
            </a:r>
          </a:p>
        </p:txBody>
      </p:sp>
      <p:sp>
        <p:nvSpPr>
          <p:cNvPr id="33804" name="Text Box 1036"/>
          <p:cNvSpPr txBox="1">
            <a:spLocks noChangeArrowheads="1"/>
          </p:cNvSpPr>
          <p:nvPr/>
        </p:nvSpPr>
        <p:spPr bwMode="auto">
          <a:xfrm>
            <a:off x="6515100" y="2259807"/>
            <a:ext cx="29046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b</a:t>
            </a:r>
          </a:p>
        </p:txBody>
      </p:sp>
      <p:sp>
        <p:nvSpPr>
          <p:cNvPr id="33805" name="Text Box 1037"/>
          <p:cNvSpPr txBox="1">
            <a:spLocks noChangeArrowheads="1"/>
          </p:cNvSpPr>
          <p:nvPr/>
        </p:nvSpPr>
        <p:spPr bwMode="auto">
          <a:xfrm>
            <a:off x="7315200" y="2259807"/>
            <a:ext cx="27283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206357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A3B3DB9-725F-164C-8C90-2505DAB0415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3796" name="Rectangle 1038"/>
          <p:cNvSpPr>
            <a:spLocks noChangeArrowheads="1"/>
          </p:cNvSpPr>
          <p:nvPr/>
        </p:nvSpPr>
        <p:spPr bwMode="auto">
          <a:xfrm>
            <a:off x="1771650" y="3028950"/>
            <a:ext cx="2343150" cy="28575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33797" name="Rectangle 1026"/>
          <p:cNvSpPr>
            <a:spLocks noChangeArrowheads="1"/>
          </p:cNvSpPr>
          <p:nvPr/>
        </p:nvSpPr>
        <p:spPr bwMode="auto">
          <a:xfrm>
            <a:off x="1771650" y="1771650"/>
            <a:ext cx="2343150" cy="28575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33799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33800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838200" y="1028700"/>
            <a:ext cx="4464844" cy="3543300"/>
          </a:xfrm>
          <a:ln>
            <a:solidFill>
              <a:schemeClr val="tx2"/>
            </a:solidFill>
          </a:ln>
        </p:spPr>
        <p:txBody>
          <a:bodyPr/>
          <a:lstStyle/>
          <a:p>
            <a:r>
              <a:rPr lang="en-US" sz="1350" b="1" dirty="0"/>
              <a:t>Another Solution:</a:t>
            </a:r>
          </a:p>
          <a:p>
            <a:pPr>
              <a:buFontTx/>
              <a:buNone/>
            </a:pPr>
            <a:endParaRPr lang="en-US" sz="1350" dirty="0"/>
          </a:p>
          <a:p>
            <a:pPr>
              <a:buFontTx/>
              <a:buNone/>
            </a:pPr>
            <a:r>
              <a:rPr lang="en-US" sz="1350" dirty="0"/>
              <a:t>	</a:t>
            </a:r>
            <a:r>
              <a:rPr lang="en-US" sz="1350" u="sng" dirty="0"/>
              <a:t>	a	b	c	</a:t>
            </a:r>
          </a:p>
          <a:p>
            <a:pPr>
              <a:buFontTx/>
              <a:buNone/>
            </a:pPr>
            <a:r>
              <a:rPr lang="en-US" sz="1350" dirty="0"/>
              <a:t>		0	0	0	start</a:t>
            </a:r>
          </a:p>
          <a:p>
            <a:pPr>
              <a:buFontTx/>
              <a:buNone/>
            </a:pPr>
            <a:r>
              <a:rPr lang="en-US" sz="1350" dirty="0"/>
              <a:t>		0	5	0</a:t>
            </a:r>
          </a:p>
          <a:p>
            <a:pPr>
              <a:buFontTx/>
              <a:buNone/>
            </a:pPr>
            <a:r>
              <a:rPr lang="en-US" sz="1350" dirty="0"/>
              <a:t>		3	2	0</a:t>
            </a:r>
          </a:p>
          <a:p>
            <a:pPr>
              <a:buFontTx/>
              <a:buNone/>
            </a:pPr>
            <a:r>
              <a:rPr lang="en-US" sz="1350" dirty="0"/>
              <a:t>		3	0	2</a:t>
            </a:r>
          </a:p>
          <a:p>
            <a:pPr>
              <a:buFontTx/>
              <a:buNone/>
            </a:pPr>
            <a:r>
              <a:rPr lang="en-US" sz="1350" dirty="0"/>
              <a:t>		3	5	2</a:t>
            </a:r>
          </a:p>
          <a:p>
            <a:pPr>
              <a:buFontTx/>
              <a:buNone/>
            </a:pPr>
            <a:r>
              <a:rPr lang="en-US" sz="1350" dirty="0"/>
              <a:t>		</a:t>
            </a:r>
            <a:r>
              <a:rPr lang="en-US" sz="1350" b="1" dirty="0"/>
              <a:t>3	0	7</a:t>
            </a:r>
            <a:r>
              <a:rPr lang="en-US" sz="1350" dirty="0"/>
              <a:t>	</a:t>
            </a:r>
            <a:r>
              <a:rPr lang="en-US" sz="1350" b="1" dirty="0"/>
              <a:t>goal</a:t>
            </a:r>
          </a:p>
          <a:p>
            <a:pPr>
              <a:buFontTx/>
              <a:buNone/>
            </a:pPr>
            <a:r>
              <a:rPr lang="en-US" sz="1350" dirty="0"/>
              <a:t>		</a:t>
            </a:r>
          </a:p>
        </p:txBody>
      </p:sp>
      <p:grpSp>
        <p:nvGrpSpPr>
          <p:cNvPr id="33801" name="Group 1030"/>
          <p:cNvGrpSpPr>
            <a:grpSpLocks/>
          </p:cNvGrpSpPr>
          <p:nvPr/>
        </p:nvGrpSpPr>
        <p:grpSpPr bwMode="auto">
          <a:xfrm>
            <a:off x="5429250" y="971550"/>
            <a:ext cx="2286000" cy="1200150"/>
            <a:chOff x="1776" y="1248"/>
            <a:chExt cx="1920" cy="1008"/>
          </a:xfrm>
        </p:grpSpPr>
        <p:sp>
          <p:nvSpPr>
            <p:cNvPr id="33806" name="AutoShape 1031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3 l</a:t>
              </a:r>
            </a:p>
          </p:txBody>
        </p:sp>
        <p:sp>
          <p:nvSpPr>
            <p:cNvPr id="33807" name="AutoShape 1032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5 l</a:t>
              </a:r>
            </a:p>
          </p:txBody>
        </p:sp>
        <p:sp>
          <p:nvSpPr>
            <p:cNvPr id="33808" name="AutoShape 1033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9 l</a:t>
              </a:r>
            </a:p>
          </p:txBody>
        </p:sp>
      </p:grpSp>
      <p:sp>
        <p:nvSpPr>
          <p:cNvPr id="33802" name="Rectangle 1034"/>
          <p:cNvSpPr>
            <a:spLocks noChangeArrowheads="1"/>
          </p:cNvSpPr>
          <p:nvPr/>
        </p:nvSpPr>
        <p:spPr bwMode="auto">
          <a:xfrm>
            <a:off x="1600202" y="2774841"/>
            <a:ext cx="3429000" cy="685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33803" name="Text Box 1035"/>
          <p:cNvSpPr txBox="1">
            <a:spLocks noChangeArrowheads="1"/>
          </p:cNvSpPr>
          <p:nvPr/>
        </p:nvSpPr>
        <p:spPr bwMode="auto">
          <a:xfrm>
            <a:off x="5588794" y="2259807"/>
            <a:ext cx="28565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a</a:t>
            </a:r>
          </a:p>
        </p:txBody>
      </p:sp>
      <p:sp>
        <p:nvSpPr>
          <p:cNvPr id="33804" name="Text Box 1036"/>
          <p:cNvSpPr txBox="1">
            <a:spLocks noChangeArrowheads="1"/>
          </p:cNvSpPr>
          <p:nvPr/>
        </p:nvSpPr>
        <p:spPr bwMode="auto">
          <a:xfrm>
            <a:off x="6515100" y="2259807"/>
            <a:ext cx="29046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b</a:t>
            </a:r>
          </a:p>
        </p:txBody>
      </p:sp>
      <p:sp>
        <p:nvSpPr>
          <p:cNvPr id="33805" name="Text Box 1037"/>
          <p:cNvSpPr txBox="1">
            <a:spLocks noChangeArrowheads="1"/>
          </p:cNvSpPr>
          <p:nvPr/>
        </p:nvSpPr>
        <p:spPr bwMode="auto">
          <a:xfrm>
            <a:off x="7315200" y="2259807"/>
            <a:ext cx="27283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29824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19B397F-3487-D24C-AA95-DA5D131EB6C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Outline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2546" y="785812"/>
            <a:ext cx="8178800" cy="3571875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Problem Solving and Search</a:t>
            </a:r>
          </a:p>
          <a:p>
            <a:pPr marL="0" indent="0">
              <a:buNone/>
            </a:pPr>
            <a:r>
              <a:rPr lang="en-US" sz="1600" b="1" dirty="0"/>
              <a:t>  - Search Space</a:t>
            </a:r>
          </a:p>
          <a:p>
            <a:pPr marL="0" indent="0">
              <a:buNone/>
            </a:pPr>
            <a:r>
              <a:rPr lang="en-US" sz="1600" dirty="0"/>
              <a:t>      Formulation of “Problem Solving” and Search</a:t>
            </a:r>
          </a:p>
          <a:p>
            <a:pPr marL="0" indent="0">
              <a:buNone/>
            </a:pPr>
            <a:r>
              <a:rPr lang="en-US" sz="1600" dirty="0"/>
              <a:t>      Complexity of Problems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  - Search Algorithms (uninformed vs informed)</a:t>
            </a:r>
          </a:p>
          <a:p>
            <a:pPr marL="0" indent="0">
              <a:buNone/>
            </a:pPr>
            <a:r>
              <a:rPr lang="en-US" sz="1600" b="1" dirty="0"/>
              <a:t>    - Uninformed Search</a:t>
            </a:r>
          </a:p>
          <a:p>
            <a:pPr marL="342900" lvl="1" indent="0">
              <a:buNone/>
            </a:pPr>
            <a:r>
              <a:rPr lang="en-US" sz="1500" dirty="0"/>
              <a:t>Search strategies: breadth-first, uniform-cost, </a:t>
            </a:r>
            <a:r>
              <a:rPr lang="en-US" sz="1600" dirty="0"/>
              <a:t>depth-first, bi-directional, …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    - Informed Search (next lecture)</a:t>
            </a:r>
          </a:p>
          <a:p>
            <a:pPr marL="342900" lvl="1" indent="0">
              <a:buNone/>
            </a:pPr>
            <a:r>
              <a:rPr lang="en-US" sz="1500" dirty="0"/>
              <a:t>Search strategies: best-first, A*</a:t>
            </a:r>
          </a:p>
          <a:p>
            <a:pPr marL="342900" lvl="1" indent="0">
              <a:buNone/>
            </a:pPr>
            <a:r>
              <a:rPr lang="en-US" sz="1500" dirty="0"/>
              <a:t>Heuristic functions</a:t>
            </a:r>
          </a:p>
          <a:p>
            <a:pPr marL="342900" lvl="1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A3B3DB9-725F-164C-8C90-2505DAB0415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3796" name="Rectangle 1038"/>
          <p:cNvSpPr>
            <a:spLocks noChangeArrowheads="1"/>
          </p:cNvSpPr>
          <p:nvPr/>
        </p:nvSpPr>
        <p:spPr bwMode="auto">
          <a:xfrm>
            <a:off x="1771650" y="3028950"/>
            <a:ext cx="2343150" cy="28575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33797" name="Rectangle 1026"/>
          <p:cNvSpPr>
            <a:spLocks noChangeArrowheads="1"/>
          </p:cNvSpPr>
          <p:nvPr/>
        </p:nvSpPr>
        <p:spPr bwMode="auto">
          <a:xfrm>
            <a:off x="1771650" y="1771650"/>
            <a:ext cx="2343150" cy="28575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33799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33800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838200" y="1028700"/>
            <a:ext cx="4464844" cy="3543300"/>
          </a:xfrm>
          <a:ln>
            <a:solidFill>
              <a:schemeClr val="tx2"/>
            </a:solidFill>
          </a:ln>
        </p:spPr>
        <p:txBody>
          <a:bodyPr/>
          <a:lstStyle/>
          <a:p>
            <a:r>
              <a:rPr lang="en-US" sz="1350" b="1" dirty="0"/>
              <a:t>Another Solution:</a:t>
            </a:r>
          </a:p>
          <a:p>
            <a:pPr>
              <a:buFontTx/>
              <a:buNone/>
            </a:pPr>
            <a:endParaRPr lang="en-US" sz="1350" dirty="0"/>
          </a:p>
          <a:p>
            <a:pPr>
              <a:buFontTx/>
              <a:buNone/>
            </a:pPr>
            <a:r>
              <a:rPr lang="en-US" sz="1350" dirty="0"/>
              <a:t>	</a:t>
            </a:r>
            <a:r>
              <a:rPr lang="en-US" sz="1350" u="sng" dirty="0"/>
              <a:t>	a	b	c	</a:t>
            </a:r>
          </a:p>
          <a:p>
            <a:pPr>
              <a:buFontTx/>
              <a:buNone/>
            </a:pPr>
            <a:r>
              <a:rPr lang="en-US" sz="1350" dirty="0"/>
              <a:t>		0	0	0	start</a:t>
            </a:r>
          </a:p>
          <a:p>
            <a:pPr>
              <a:buFontTx/>
              <a:buNone/>
            </a:pPr>
            <a:r>
              <a:rPr lang="en-US" sz="1350" dirty="0"/>
              <a:t>		0	5	0</a:t>
            </a:r>
          </a:p>
          <a:p>
            <a:pPr>
              <a:buFontTx/>
              <a:buNone/>
            </a:pPr>
            <a:r>
              <a:rPr lang="en-US" sz="1350" dirty="0"/>
              <a:t>		3	2	0</a:t>
            </a:r>
          </a:p>
          <a:p>
            <a:pPr>
              <a:buFontTx/>
              <a:buNone/>
            </a:pPr>
            <a:r>
              <a:rPr lang="en-US" sz="1350" dirty="0"/>
              <a:t>		3	0	2</a:t>
            </a:r>
          </a:p>
          <a:p>
            <a:pPr>
              <a:buFontTx/>
              <a:buNone/>
            </a:pPr>
            <a:r>
              <a:rPr lang="en-US" sz="1350" dirty="0"/>
              <a:t>		3	5	2</a:t>
            </a:r>
          </a:p>
          <a:p>
            <a:pPr>
              <a:buFontTx/>
              <a:buNone/>
            </a:pPr>
            <a:r>
              <a:rPr lang="en-US" sz="1350" dirty="0"/>
              <a:t>		</a:t>
            </a:r>
            <a:r>
              <a:rPr lang="en-US" sz="1350" b="1" dirty="0"/>
              <a:t>3	0	7</a:t>
            </a:r>
            <a:r>
              <a:rPr lang="en-US" sz="1350" dirty="0"/>
              <a:t>	</a:t>
            </a:r>
            <a:r>
              <a:rPr lang="en-US" sz="1350" b="1" dirty="0"/>
              <a:t>goal</a:t>
            </a:r>
          </a:p>
          <a:p>
            <a:pPr>
              <a:buFontTx/>
              <a:buNone/>
            </a:pPr>
            <a:r>
              <a:rPr lang="en-US" sz="1350" dirty="0"/>
              <a:t>		</a:t>
            </a:r>
          </a:p>
        </p:txBody>
      </p:sp>
      <p:grpSp>
        <p:nvGrpSpPr>
          <p:cNvPr id="33801" name="Group 1030"/>
          <p:cNvGrpSpPr>
            <a:grpSpLocks/>
          </p:cNvGrpSpPr>
          <p:nvPr/>
        </p:nvGrpSpPr>
        <p:grpSpPr bwMode="auto">
          <a:xfrm>
            <a:off x="5429250" y="971550"/>
            <a:ext cx="2286000" cy="1200150"/>
            <a:chOff x="1776" y="1248"/>
            <a:chExt cx="1920" cy="1008"/>
          </a:xfrm>
        </p:grpSpPr>
        <p:sp>
          <p:nvSpPr>
            <p:cNvPr id="33806" name="AutoShape 1031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3 l</a:t>
              </a:r>
            </a:p>
          </p:txBody>
        </p:sp>
        <p:sp>
          <p:nvSpPr>
            <p:cNvPr id="33807" name="AutoShape 1032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5 l</a:t>
              </a:r>
            </a:p>
          </p:txBody>
        </p:sp>
        <p:sp>
          <p:nvSpPr>
            <p:cNvPr id="33808" name="AutoShape 1033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9 l</a:t>
              </a:r>
            </a:p>
          </p:txBody>
        </p:sp>
      </p:grpSp>
      <p:sp>
        <p:nvSpPr>
          <p:cNvPr id="33802" name="Rectangle 1034"/>
          <p:cNvSpPr>
            <a:spLocks noChangeArrowheads="1"/>
          </p:cNvSpPr>
          <p:nvPr/>
        </p:nvSpPr>
        <p:spPr bwMode="auto">
          <a:xfrm>
            <a:off x="1600202" y="3028949"/>
            <a:ext cx="3429000" cy="43169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33803" name="Text Box 1035"/>
          <p:cNvSpPr txBox="1">
            <a:spLocks noChangeArrowheads="1"/>
          </p:cNvSpPr>
          <p:nvPr/>
        </p:nvSpPr>
        <p:spPr bwMode="auto">
          <a:xfrm>
            <a:off x="5588794" y="2259807"/>
            <a:ext cx="28565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a</a:t>
            </a:r>
          </a:p>
        </p:txBody>
      </p:sp>
      <p:sp>
        <p:nvSpPr>
          <p:cNvPr id="33804" name="Text Box 1036"/>
          <p:cNvSpPr txBox="1">
            <a:spLocks noChangeArrowheads="1"/>
          </p:cNvSpPr>
          <p:nvPr/>
        </p:nvSpPr>
        <p:spPr bwMode="auto">
          <a:xfrm>
            <a:off x="6515100" y="2259807"/>
            <a:ext cx="29046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b</a:t>
            </a:r>
          </a:p>
        </p:txBody>
      </p:sp>
      <p:sp>
        <p:nvSpPr>
          <p:cNvPr id="33805" name="Text Box 1037"/>
          <p:cNvSpPr txBox="1">
            <a:spLocks noChangeArrowheads="1"/>
          </p:cNvSpPr>
          <p:nvPr/>
        </p:nvSpPr>
        <p:spPr bwMode="auto">
          <a:xfrm>
            <a:off x="7315200" y="2259807"/>
            <a:ext cx="27283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308179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A3B3DB9-725F-164C-8C90-2505DAB0415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3796" name="Rectangle 1038"/>
          <p:cNvSpPr>
            <a:spLocks noChangeArrowheads="1"/>
          </p:cNvSpPr>
          <p:nvPr/>
        </p:nvSpPr>
        <p:spPr bwMode="auto">
          <a:xfrm>
            <a:off x="1771650" y="3028950"/>
            <a:ext cx="2343150" cy="28575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33797" name="Rectangle 1026"/>
          <p:cNvSpPr>
            <a:spLocks noChangeArrowheads="1"/>
          </p:cNvSpPr>
          <p:nvPr/>
        </p:nvSpPr>
        <p:spPr bwMode="auto">
          <a:xfrm>
            <a:off x="1771650" y="1771650"/>
            <a:ext cx="2343150" cy="28575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33799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33800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838200" y="1028700"/>
            <a:ext cx="4464844" cy="3543300"/>
          </a:xfrm>
          <a:ln>
            <a:solidFill>
              <a:schemeClr val="tx2"/>
            </a:solidFill>
          </a:ln>
        </p:spPr>
        <p:txBody>
          <a:bodyPr/>
          <a:lstStyle/>
          <a:p>
            <a:r>
              <a:rPr lang="en-US" sz="1350" b="1" dirty="0"/>
              <a:t>Another Solution:</a:t>
            </a:r>
          </a:p>
          <a:p>
            <a:pPr>
              <a:buFontTx/>
              <a:buNone/>
            </a:pPr>
            <a:endParaRPr lang="en-US" sz="1350" dirty="0"/>
          </a:p>
          <a:p>
            <a:pPr>
              <a:buFontTx/>
              <a:buNone/>
            </a:pPr>
            <a:r>
              <a:rPr lang="en-US" sz="1350" dirty="0"/>
              <a:t>	</a:t>
            </a:r>
            <a:r>
              <a:rPr lang="en-US" sz="1350" u="sng" dirty="0"/>
              <a:t>	a	b	c	</a:t>
            </a:r>
          </a:p>
          <a:p>
            <a:pPr>
              <a:buFontTx/>
              <a:buNone/>
            </a:pPr>
            <a:r>
              <a:rPr lang="en-US" sz="1350" dirty="0"/>
              <a:t>		0	0	0	start</a:t>
            </a:r>
          </a:p>
          <a:p>
            <a:pPr>
              <a:buFontTx/>
              <a:buNone/>
            </a:pPr>
            <a:r>
              <a:rPr lang="en-US" sz="1350" dirty="0"/>
              <a:t>		0	5	0</a:t>
            </a:r>
          </a:p>
          <a:p>
            <a:pPr>
              <a:buFontTx/>
              <a:buNone/>
            </a:pPr>
            <a:r>
              <a:rPr lang="en-US" sz="1350" dirty="0"/>
              <a:t>		3	2	0</a:t>
            </a:r>
          </a:p>
          <a:p>
            <a:pPr>
              <a:buFontTx/>
              <a:buNone/>
            </a:pPr>
            <a:r>
              <a:rPr lang="en-US" sz="1350" dirty="0"/>
              <a:t>		3	0	2</a:t>
            </a:r>
          </a:p>
          <a:p>
            <a:pPr>
              <a:buFontTx/>
              <a:buNone/>
            </a:pPr>
            <a:r>
              <a:rPr lang="en-US" sz="1350" dirty="0"/>
              <a:t>		3	5	2</a:t>
            </a:r>
          </a:p>
          <a:p>
            <a:pPr>
              <a:buFontTx/>
              <a:buNone/>
            </a:pPr>
            <a:r>
              <a:rPr lang="en-US" sz="1350" dirty="0"/>
              <a:t>		</a:t>
            </a:r>
            <a:r>
              <a:rPr lang="en-US" sz="1350" b="1" dirty="0"/>
              <a:t>3	0	7</a:t>
            </a:r>
            <a:r>
              <a:rPr lang="en-US" sz="1350" dirty="0"/>
              <a:t>	</a:t>
            </a:r>
            <a:r>
              <a:rPr lang="en-US" sz="1350" b="1" dirty="0"/>
              <a:t>goal</a:t>
            </a:r>
          </a:p>
          <a:p>
            <a:pPr>
              <a:buFontTx/>
              <a:buNone/>
            </a:pPr>
            <a:r>
              <a:rPr lang="en-US" sz="1350" dirty="0"/>
              <a:t>		</a:t>
            </a:r>
          </a:p>
        </p:txBody>
      </p:sp>
      <p:grpSp>
        <p:nvGrpSpPr>
          <p:cNvPr id="33801" name="Group 1030"/>
          <p:cNvGrpSpPr>
            <a:grpSpLocks/>
          </p:cNvGrpSpPr>
          <p:nvPr/>
        </p:nvGrpSpPr>
        <p:grpSpPr bwMode="auto">
          <a:xfrm>
            <a:off x="5429250" y="971550"/>
            <a:ext cx="2286000" cy="1200150"/>
            <a:chOff x="1776" y="1248"/>
            <a:chExt cx="1920" cy="1008"/>
          </a:xfrm>
        </p:grpSpPr>
        <p:sp>
          <p:nvSpPr>
            <p:cNvPr id="33806" name="AutoShape 1031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3 l</a:t>
              </a:r>
            </a:p>
          </p:txBody>
        </p:sp>
        <p:sp>
          <p:nvSpPr>
            <p:cNvPr id="33807" name="AutoShape 1032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5 l</a:t>
              </a:r>
            </a:p>
          </p:txBody>
        </p:sp>
        <p:sp>
          <p:nvSpPr>
            <p:cNvPr id="33808" name="AutoShape 1033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9 l</a:t>
              </a:r>
            </a:p>
          </p:txBody>
        </p:sp>
      </p:grpSp>
      <p:sp>
        <p:nvSpPr>
          <p:cNvPr id="33803" name="Text Box 1035"/>
          <p:cNvSpPr txBox="1">
            <a:spLocks noChangeArrowheads="1"/>
          </p:cNvSpPr>
          <p:nvPr/>
        </p:nvSpPr>
        <p:spPr bwMode="auto">
          <a:xfrm>
            <a:off x="5588794" y="2259807"/>
            <a:ext cx="28565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a</a:t>
            </a:r>
          </a:p>
        </p:txBody>
      </p:sp>
      <p:sp>
        <p:nvSpPr>
          <p:cNvPr id="33804" name="Text Box 1036"/>
          <p:cNvSpPr txBox="1">
            <a:spLocks noChangeArrowheads="1"/>
          </p:cNvSpPr>
          <p:nvPr/>
        </p:nvSpPr>
        <p:spPr bwMode="auto">
          <a:xfrm>
            <a:off x="6515100" y="2259807"/>
            <a:ext cx="29046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b</a:t>
            </a:r>
          </a:p>
        </p:txBody>
      </p:sp>
      <p:sp>
        <p:nvSpPr>
          <p:cNvPr id="33805" name="Text Box 1037"/>
          <p:cNvSpPr txBox="1">
            <a:spLocks noChangeArrowheads="1"/>
          </p:cNvSpPr>
          <p:nvPr/>
        </p:nvSpPr>
        <p:spPr bwMode="auto">
          <a:xfrm>
            <a:off x="7315200" y="2259807"/>
            <a:ext cx="27283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463145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A805B8-4ADB-8540-9207-DA07F40D647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solution do we prefer?</a:t>
            </a:r>
          </a:p>
        </p:txBody>
      </p:sp>
      <p:sp>
        <p:nvSpPr>
          <p:cNvPr id="34821" name="Rectangle 3"/>
          <p:cNvSpPr>
            <a:spLocks noChangeArrowheads="1"/>
          </p:cNvSpPr>
          <p:nvPr/>
        </p:nvSpPr>
        <p:spPr bwMode="auto">
          <a:xfrm>
            <a:off x="876300" y="1714500"/>
            <a:ext cx="2343150" cy="28575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876300" y="4000500"/>
            <a:ext cx="2343150" cy="28575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34823" name="Rectangle 5"/>
          <p:cNvSpPr>
            <a:spLocks noChangeArrowheads="1"/>
          </p:cNvSpPr>
          <p:nvPr/>
        </p:nvSpPr>
        <p:spPr bwMode="auto">
          <a:xfrm>
            <a:off x="76200" y="971550"/>
            <a:ext cx="4286250" cy="35433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57175" indent="-257175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 b="1" dirty="0">
                <a:latin typeface="Tahoma" charset="0"/>
              </a:rPr>
              <a:t>Solution 1:</a:t>
            </a:r>
          </a:p>
          <a:p>
            <a:pPr marL="257175" indent="-257175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endParaRPr kumimoji="1" lang="en-US" sz="1500" dirty="0">
              <a:latin typeface="Tahoma" charset="0"/>
            </a:endParaRPr>
          </a:p>
          <a:p>
            <a:pPr marL="257175" indent="-257175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sz="1500" dirty="0">
                <a:latin typeface="Tahoma" charset="0"/>
              </a:rPr>
              <a:t>	</a:t>
            </a:r>
            <a:r>
              <a:rPr kumimoji="1" lang="en-US" sz="1500" u="sng" dirty="0">
                <a:latin typeface="Tahoma" charset="0"/>
              </a:rPr>
              <a:t>	a	b	c	</a:t>
            </a:r>
          </a:p>
          <a:p>
            <a:pPr marL="257175" indent="-257175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sz="1500" dirty="0">
                <a:latin typeface="Tahoma" charset="0"/>
              </a:rPr>
              <a:t>		0	0	0	start</a:t>
            </a:r>
          </a:p>
          <a:p>
            <a:pPr marL="257175" indent="-257175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sz="1500" dirty="0">
                <a:latin typeface="Tahoma" charset="0"/>
              </a:rPr>
              <a:t>		3	0	0</a:t>
            </a:r>
          </a:p>
          <a:p>
            <a:pPr marL="257175" indent="-257175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sz="1500" dirty="0">
                <a:latin typeface="Tahoma" charset="0"/>
              </a:rPr>
              <a:t>		0	0	3</a:t>
            </a:r>
          </a:p>
          <a:p>
            <a:pPr marL="257175" indent="-257175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sz="1500" dirty="0">
                <a:latin typeface="Tahoma" charset="0"/>
              </a:rPr>
              <a:t>		3	0	3</a:t>
            </a:r>
          </a:p>
          <a:p>
            <a:pPr marL="257175" indent="-257175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sz="1500" dirty="0">
                <a:latin typeface="Tahoma" charset="0"/>
              </a:rPr>
              <a:t>		0	0	6</a:t>
            </a:r>
          </a:p>
          <a:p>
            <a:pPr marL="257175" indent="-257175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sz="1500" dirty="0">
                <a:latin typeface="Tahoma" charset="0"/>
              </a:rPr>
              <a:t>		3	0	6</a:t>
            </a:r>
          </a:p>
          <a:p>
            <a:pPr marL="257175" indent="-257175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sz="1500" dirty="0">
                <a:latin typeface="Tahoma" charset="0"/>
              </a:rPr>
              <a:t>		0	3	6</a:t>
            </a:r>
          </a:p>
          <a:p>
            <a:pPr marL="257175" indent="-257175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sz="1500" dirty="0">
                <a:latin typeface="Tahoma" charset="0"/>
              </a:rPr>
              <a:t>		3	3	6</a:t>
            </a:r>
          </a:p>
          <a:p>
            <a:pPr marL="257175" indent="-257175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sz="1500" dirty="0">
                <a:latin typeface="Tahoma" charset="0"/>
              </a:rPr>
              <a:t>		1	5	6</a:t>
            </a:r>
          </a:p>
          <a:p>
            <a:pPr marL="257175" indent="-257175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sz="1500" dirty="0">
                <a:latin typeface="Tahoma" charset="0"/>
              </a:rPr>
              <a:t>		0	5	</a:t>
            </a:r>
            <a:r>
              <a:rPr kumimoji="1" lang="en-US" sz="1500" b="1" dirty="0">
                <a:latin typeface="Tahoma" charset="0"/>
              </a:rPr>
              <a:t>7	goal</a:t>
            </a:r>
            <a:r>
              <a:rPr kumimoji="1" lang="en-US" sz="1500" dirty="0">
                <a:latin typeface="Tahoma" charset="0"/>
              </a:rPr>
              <a:t>	</a:t>
            </a:r>
          </a:p>
        </p:txBody>
      </p:sp>
      <p:sp>
        <p:nvSpPr>
          <p:cNvPr id="34824" name="Rectangle 6"/>
          <p:cNvSpPr>
            <a:spLocks noChangeArrowheads="1"/>
          </p:cNvSpPr>
          <p:nvPr/>
        </p:nvSpPr>
        <p:spPr bwMode="auto">
          <a:xfrm>
            <a:off x="5124450" y="3124200"/>
            <a:ext cx="2343150" cy="28575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34825" name="Rectangle 7"/>
          <p:cNvSpPr>
            <a:spLocks noChangeArrowheads="1"/>
          </p:cNvSpPr>
          <p:nvPr/>
        </p:nvSpPr>
        <p:spPr bwMode="auto">
          <a:xfrm>
            <a:off x="5112238" y="1762125"/>
            <a:ext cx="2343150" cy="28575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34826" name="Rectangle 8"/>
          <p:cNvSpPr>
            <a:spLocks noChangeArrowheads="1"/>
          </p:cNvSpPr>
          <p:nvPr/>
        </p:nvSpPr>
        <p:spPr bwMode="auto">
          <a:xfrm>
            <a:off x="4343400" y="971550"/>
            <a:ext cx="4648200" cy="35433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sz="1500" b="1" dirty="0">
                <a:latin typeface="Tahoma" charset="0"/>
              </a:rPr>
              <a:t>Solution 2: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endParaRPr kumimoji="1" lang="en-US" sz="1200" dirty="0">
              <a:latin typeface="Tahoma" charset="0"/>
            </a:endParaRP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500" dirty="0">
                <a:latin typeface="Tahoma" charset="0"/>
              </a:rPr>
              <a:t>	</a:t>
            </a:r>
            <a:r>
              <a:rPr kumimoji="1" lang="en-US" sz="1500" u="sng" dirty="0">
                <a:latin typeface="Tahoma" charset="0"/>
              </a:rPr>
              <a:t>	a	b	c	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500" dirty="0">
                <a:latin typeface="Tahoma" charset="0"/>
              </a:rPr>
              <a:t>		0	0	0	start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500" dirty="0">
                <a:latin typeface="Tahoma" charset="0"/>
              </a:rPr>
              <a:t>		0	5	0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500" dirty="0">
                <a:latin typeface="Tahoma" charset="0"/>
              </a:rPr>
              <a:t>		3	2	0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500" dirty="0">
                <a:latin typeface="Tahoma" charset="0"/>
              </a:rPr>
              <a:t>		3	0	2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500" dirty="0">
                <a:latin typeface="Tahoma" charset="0"/>
              </a:rPr>
              <a:t>		3	5	2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500" dirty="0">
                <a:latin typeface="Tahoma" charset="0"/>
              </a:rPr>
              <a:t>		</a:t>
            </a:r>
            <a:r>
              <a:rPr kumimoji="1" lang="en-US" sz="1500" b="1" dirty="0">
                <a:latin typeface="Tahoma" charset="0"/>
              </a:rPr>
              <a:t>3	0	7</a:t>
            </a:r>
            <a:r>
              <a:rPr kumimoji="1" lang="en-US" sz="1500" dirty="0">
                <a:latin typeface="Tahoma" charset="0"/>
              </a:rPr>
              <a:t>	</a:t>
            </a:r>
            <a:r>
              <a:rPr kumimoji="1" lang="en-US" sz="1500" b="1" dirty="0">
                <a:latin typeface="Tahoma" charset="0"/>
              </a:rPr>
              <a:t>goal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500" dirty="0">
                <a:latin typeface="Tahoma" charset="0"/>
              </a:rPr>
              <a:t>	</a:t>
            </a: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endParaRPr kumimoji="1" lang="en-US" sz="1500" dirty="0">
              <a:latin typeface="Tahoma" charset="0"/>
            </a:endParaRP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endParaRPr kumimoji="1" lang="en-US" sz="1500" dirty="0">
              <a:latin typeface="Tahoma" charset="0"/>
            </a:endParaRP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endParaRPr kumimoji="1" lang="en-US" sz="1500" dirty="0">
              <a:latin typeface="Tahoma" charset="0"/>
            </a:endParaRP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endParaRPr kumimoji="1" lang="en-US" sz="1500" dirty="0">
              <a:latin typeface="Tahoma" charset="0"/>
            </a:endParaRPr>
          </a:p>
          <a:p>
            <a:pPr marL="257175" indent="-257175">
              <a:spcBef>
                <a:spcPct val="20000"/>
              </a:spcBef>
              <a:buClr>
                <a:schemeClr val="tx1"/>
              </a:buClr>
            </a:pPr>
            <a:r>
              <a:rPr kumimoji="1" lang="en-US" sz="1500" dirty="0">
                <a:latin typeface="Tahoma" charset="0"/>
              </a:rPr>
              <a:t>		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368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78D9B17-D28A-BC4E-A2AB-7C37ADECF61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3771900" y="4743450"/>
            <a:ext cx="1657350" cy="2857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368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Define a “Problem”?</a:t>
            </a:r>
          </a:p>
        </p:txBody>
      </p:sp>
      <p:sp>
        <p:nvSpPr>
          <p:cNvPr id="368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800" dirty="0"/>
              <a:t>Measure 7 liters of water using a 3-liter, a 5-liter, and a 9-liter buckets.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b="1" dirty="0"/>
              <a:t>Formulate Problem:	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 dirty="0"/>
              <a:t>States:		amount of water in the buckets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 dirty="0"/>
              <a:t>Operators/Actions:	Fill bucket from source, empty bucket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 dirty="0"/>
              <a:t>Initial State:	three empty buckets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800" dirty="0"/>
              <a:t>Goal State:		Have 7 liters of water in 9-liter bucket</a:t>
            </a:r>
          </a:p>
          <a:p>
            <a:pPr lvl="1"/>
            <a:endParaRPr lang="en-US" sz="1800" dirty="0"/>
          </a:p>
          <a:p>
            <a:r>
              <a:rPr lang="en-US" sz="1800" b="1" dirty="0"/>
              <a:t>Find solution:</a:t>
            </a:r>
            <a:r>
              <a:rPr lang="en-US" sz="1800" dirty="0"/>
              <a:t>		a sequence of operators/actions that bring your</a:t>
            </a:r>
          </a:p>
          <a:p>
            <a:pPr>
              <a:buFontTx/>
              <a:buNone/>
            </a:pPr>
            <a:r>
              <a:rPr lang="en-US" sz="1800" dirty="0"/>
              <a:t>				agent from the initial/current state to the goal state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358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7562E31-FFCA-3048-9BC6-04CBDA5129A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Problem-Solving Agent</a:t>
            </a:r>
          </a:p>
        </p:txBody>
      </p:sp>
      <p:sp>
        <p:nvSpPr>
          <p:cNvPr id="35845" name="Text Box 9"/>
          <p:cNvSpPr txBox="1">
            <a:spLocks noChangeArrowheads="1"/>
          </p:cNvSpPr>
          <p:nvPr/>
        </p:nvSpPr>
        <p:spPr bwMode="auto">
          <a:xfrm>
            <a:off x="1600200" y="4617244"/>
            <a:ext cx="6115050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solidFill>
                  <a:schemeClr val="hlink"/>
                </a:solidFill>
                <a:latin typeface="Tahoma" charset="0"/>
              </a:rPr>
              <a:t>Note:</a:t>
            </a:r>
            <a:r>
              <a:rPr lang="en-US" sz="1200" dirty="0">
                <a:latin typeface="Tahoma" charset="0"/>
              </a:rPr>
              <a:t> This is </a:t>
            </a:r>
            <a:r>
              <a:rPr lang="en-US" sz="1200" i="1" dirty="0">
                <a:latin typeface="Tahoma" charset="0"/>
              </a:rPr>
              <a:t>offline</a:t>
            </a:r>
            <a:r>
              <a:rPr lang="en-US" sz="1200" dirty="0">
                <a:latin typeface="Tahoma" charset="0"/>
              </a:rPr>
              <a:t> problem-solving.  </a:t>
            </a:r>
            <a:r>
              <a:rPr lang="en-US" sz="1200" i="1" dirty="0">
                <a:latin typeface="Tahoma" charset="0"/>
              </a:rPr>
              <a:t>Online</a:t>
            </a:r>
            <a:r>
              <a:rPr lang="en-US" sz="1200" dirty="0">
                <a:latin typeface="Tahoma" charset="0"/>
              </a:rPr>
              <a:t> problem-solving involves acting w/o complete knowledge of the problem and environment</a:t>
            </a:r>
          </a:p>
        </p:txBody>
      </p:sp>
      <p:grpSp>
        <p:nvGrpSpPr>
          <p:cNvPr id="35846" name="Group 12"/>
          <p:cNvGrpSpPr>
            <a:grpSpLocks/>
          </p:cNvGrpSpPr>
          <p:nvPr/>
        </p:nvGrpSpPr>
        <p:grpSpPr bwMode="auto">
          <a:xfrm>
            <a:off x="1247775" y="947737"/>
            <a:ext cx="6692503" cy="3681413"/>
            <a:chOff x="0" y="722"/>
            <a:chExt cx="5621" cy="3092"/>
          </a:xfrm>
        </p:grpSpPr>
        <p:pic>
          <p:nvPicPr>
            <p:cNvPr id="35851" name="Picture 8"/>
            <p:cNvPicPr>
              <a:picLocks noChangeAspect="1" noChangeArrowheads="1"/>
            </p:cNvPicPr>
            <p:nvPr/>
          </p:nvPicPr>
          <p:blipFill>
            <a:blip r:embed="rId2">
              <a:lum contrast="6000"/>
            </a:blip>
            <a:srcRect/>
            <a:stretch>
              <a:fillRect/>
            </a:stretch>
          </p:blipFill>
          <p:spPr bwMode="auto">
            <a:xfrm>
              <a:off x="0" y="768"/>
              <a:ext cx="5232" cy="3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52" name="Text Box 10"/>
            <p:cNvSpPr txBox="1">
              <a:spLocks noChangeArrowheads="1"/>
            </p:cNvSpPr>
            <p:nvPr/>
          </p:nvSpPr>
          <p:spPr bwMode="auto">
            <a:xfrm>
              <a:off x="4992" y="722"/>
              <a:ext cx="629" cy="31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/>
                <a:t>action</a:t>
              </a:r>
            </a:p>
          </p:txBody>
        </p:sp>
        <p:sp>
          <p:nvSpPr>
            <p:cNvPr id="35853" name="Rectangle 11"/>
            <p:cNvSpPr>
              <a:spLocks noChangeArrowheads="1"/>
            </p:cNvSpPr>
            <p:nvPr/>
          </p:nvSpPr>
          <p:spPr bwMode="auto">
            <a:xfrm>
              <a:off x="0" y="768"/>
              <a:ext cx="5568" cy="302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</p:grpSp>
      <p:sp>
        <p:nvSpPr>
          <p:cNvPr id="35847" name="Text Box 13"/>
          <p:cNvSpPr txBox="1">
            <a:spLocks noChangeArrowheads="1"/>
          </p:cNvSpPr>
          <p:nvPr/>
        </p:nvSpPr>
        <p:spPr bwMode="auto">
          <a:xfrm>
            <a:off x="4857751" y="3086100"/>
            <a:ext cx="3099503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solidFill>
                  <a:srgbClr val="CC3300"/>
                </a:solidFill>
              </a:rPr>
              <a:t>// From LA to San Diego </a:t>
            </a:r>
            <a:r>
              <a:rPr lang="en-US" sz="1050">
                <a:solidFill>
                  <a:srgbClr val="CC3300"/>
                </a:solidFill>
              </a:rPr>
              <a:t>(given curr. state)</a:t>
            </a:r>
            <a:endParaRPr lang="en-US" sz="1500">
              <a:solidFill>
                <a:srgbClr val="CC3300"/>
              </a:solidFill>
            </a:endParaRPr>
          </a:p>
        </p:txBody>
      </p:sp>
      <p:sp>
        <p:nvSpPr>
          <p:cNvPr id="35848" name="Text Box 14"/>
          <p:cNvSpPr txBox="1">
            <a:spLocks noChangeArrowheads="1"/>
          </p:cNvSpPr>
          <p:nvPr/>
        </p:nvSpPr>
        <p:spPr bwMode="auto">
          <a:xfrm>
            <a:off x="6096000" y="3314700"/>
            <a:ext cx="154561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solidFill>
                  <a:srgbClr val="CC3300"/>
                </a:solidFill>
              </a:rPr>
              <a:t>// e.g., Gas usage </a:t>
            </a:r>
          </a:p>
        </p:txBody>
      </p:sp>
      <p:sp>
        <p:nvSpPr>
          <p:cNvPr id="35849" name="Text Box 15"/>
          <p:cNvSpPr txBox="1">
            <a:spLocks noChangeArrowheads="1"/>
          </p:cNvSpPr>
          <p:nvPr/>
        </p:nvSpPr>
        <p:spPr bwMode="auto">
          <a:xfrm>
            <a:off x="4820842" y="2605088"/>
            <a:ext cx="2284343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solidFill>
                  <a:srgbClr val="CC3300"/>
                </a:solidFill>
              </a:rPr>
              <a:t>// What is the current state?</a:t>
            </a:r>
          </a:p>
        </p:txBody>
      </p:sp>
      <p:sp>
        <p:nvSpPr>
          <p:cNvPr id="35850" name="Text Box 16"/>
          <p:cNvSpPr txBox="1">
            <a:spLocks noChangeArrowheads="1"/>
          </p:cNvSpPr>
          <p:nvPr/>
        </p:nvSpPr>
        <p:spPr bwMode="auto">
          <a:xfrm>
            <a:off x="4425554" y="4057650"/>
            <a:ext cx="249138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solidFill>
                  <a:srgbClr val="CC3300"/>
                </a:solidFill>
              </a:rPr>
              <a:t>// If fails to reach goal, update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378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A2AAC8A-7D8E-5C43-B133-CEEB2BD2366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789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 Environment Types</a:t>
            </a:r>
          </a:p>
        </p:txBody>
      </p:sp>
      <p:graphicFrame>
        <p:nvGraphicFramePr>
          <p:cNvPr id="211971" name="Group 1027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4006951019"/>
              </p:ext>
            </p:extLst>
          </p:nvPr>
        </p:nvGraphicFramePr>
        <p:xfrm>
          <a:off x="1371600" y="1200150"/>
          <a:ext cx="6305552" cy="2114552"/>
        </p:xfrm>
        <a:graphic>
          <a:graphicData uri="http://schemas.openxmlformats.org/drawingml/2006/table">
            <a:tbl>
              <a:tblPr/>
              <a:tblGrid>
                <a:gridCol w="1351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3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9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94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1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076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Environment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Accessible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Deterministic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Episodic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Static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Discrete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Operating System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Yes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Yes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No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No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Yes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1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Virtual Reality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Yes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Yes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Yes/No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No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Yes/No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87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Office Environment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No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No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No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No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No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0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Mars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No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Semi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No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Semi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No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937" name="Text Box 1071"/>
          <p:cNvSpPr txBox="1">
            <a:spLocks noChangeArrowheads="1"/>
          </p:cNvSpPr>
          <p:nvPr/>
        </p:nvSpPr>
        <p:spPr bwMode="auto">
          <a:xfrm>
            <a:off x="1371600" y="3459720"/>
            <a:ext cx="617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FF0000"/>
                </a:solidFill>
              </a:rPr>
              <a:t>The environment types largely determine the design of agent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389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52B8020-5D84-454D-B007-7BAB68EE31A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3829050" y="4800600"/>
            <a:ext cx="1485900" cy="228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“Problems”</a:t>
            </a:r>
          </a:p>
        </p:txBody>
      </p:sp>
      <p:sp>
        <p:nvSpPr>
          <p:cNvPr id="389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819150"/>
            <a:ext cx="7239000" cy="4000500"/>
          </a:xfrm>
        </p:spPr>
        <p:txBody>
          <a:bodyPr/>
          <a:lstStyle/>
          <a:p>
            <a:r>
              <a:rPr lang="en-US" b="1" dirty="0"/>
              <a:t>Single-state problem:</a:t>
            </a:r>
            <a:r>
              <a:rPr lang="en-US" dirty="0"/>
              <a:t> 	deterministic, accessible (totally observable)</a:t>
            </a:r>
          </a:p>
          <a:p>
            <a:pPr>
              <a:buFontTx/>
              <a:buNone/>
            </a:pPr>
            <a:r>
              <a:rPr lang="en-US" dirty="0"/>
              <a:t>	</a:t>
            </a:r>
            <a:r>
              <a:rPr lang="en-US" sz="1350" i="1" dirty="0">
                <a:solidFill>
                  <a:schemeClr val="hlink"/>
                </a:solidFill>
              </a:rPr>
              <a:t>Agent knows everything about world, thus can</a:t>
            </a:r>
          </a:p>
          <a:p>
            <a:pPr>
              <a:buFontTx/>
              <a:buNone/>
            </a:pPr>
            <a:r>
              <a:rPr lang="en-US" sz="1350" i="1" dirty="0">
                <a:solidFill>
                  <a:schemeClr val="hlink"/>
                </a:solidFill>
              </a:rPr>
              <a:t>	calculate optimal action sequence to reach goal state.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/>
              <a:t>Multiple-state problem:</a:t>
            </a:r>
            <a:r>
              <a:rPr lang="en-US" dirty="0"/>
              <a:t> 	deterministic, inaccessible (partially observable)</a:t>
            </a:r>
          </a:p>
          <a:p>
            <a:pPr>
              <a:buFontTx/>
              <a:buNone/>
            </a:pPr>
            <a:r>
              <a:rPr lang="en-US" dirty="0"/>
              <a:t>	</a:t>
            </a:r>
            <a:r>
              <a:rPr lang="en-US" sz="1350" i="1" dirty="0">
                <a:solidFill>
                  <a:schemeClr val="hlink"/>
                </a:solidFill>
              </a:rPr>
              <a:t>Agent must reason about sequences of actions and</a:t>
            </a:r>
          </a:p>
          <a:p>
            <a:pPr>
              <a:buFontTx/>
              <a:buNone/>
            </a:pPr>
            <a:r>
              <a:rPr lang="en-US" sz="1350" i="1" dirty="0">
                <a:solidFill>
                  <a:schemeClr val="hlink"/>
                </a:solidFill>
              </a:rPr>
              <a:t>	states assumed while working towards goal state.</a:t>
            </a:r>
          </a:p>
          <a:p>
            <a:endParaRPr lang="en-US" sz="1350" i="1" dirty="0">
              <a:solidFill>
                <a:schemeClr val="hlink"/>
              </a:solidFill>
            </a:endParaRPr>
          </a:p>
          <a:p>
            <a:r>
              <a:rPr lang="en-US" b="1" dirty="0"/>
              <a:t>Contingency problem:</a:t>
            </a:r>
            <a:r>
              <a:rPr lang="en-US" dirty="0"/>
              <a:t>	nondeterministic, inaccessible</a:t>
            </a:r>
          </a:p>
          <a:p>
            <a:pPr lvl="1"/>
            <a:r>
              <a:rPr lang="en-US" sz="1350" i="1" dirty="0">
                <a:solidFill>
                  <a:schemeClr val="hlink"/>
                </a:solidFill>
              </a:rPr>
              <a:t>Must use sensors during execution</a:t>
            </a:r>
          </a:p>
          <a:p>
            <a:pPr lvl="1"/>
            <a:r>
              <a:rPr lang="en-US" sz="1350" i="1" dirty="0">
                <a:solidFill>
                  <a:schemeClr val="hlink"/>
                </a:solidFill>
              </a:rPr>
              <a:t>Solution is a tree or policy</a:t>
            </a:r>
          </a:p>
          <a:p>
            <a:pPr lvl="1"/>
            <a:r>
              <a:rPr lang="en-US" sz="1350" i="1" dirty="0">
                <a:solidFill>
                  <a:schemeClr val="hlink"/>
                </a:solidFill>
              </a:rPr>
              <a:t>Often interleave search and execution</a:t>
            </a:r>
          </a:p>
          <a:p>
            <a:pPr lvl="1"/>
            <a:endParaRPr lang="en-US" sz="1350" i="1" dirty="0">
              <a:solidFill>
                <a:schemeClr val="hlink"/>
              </a:solidFill>
            </a:endParaRPr>
          </a:p>
          <a:p>
            <a:r>
              <a:rPr lang="en-US" b="1" dirty="0"/>
              <a:t>Exploration problem:</a:t>
            </a:r>
            <a:r>
              <a:rPr lang="en-US" dirty="0"/>
              <a:t>	unknown state space</a:t>
            </a:r>
          </a:p>
          <a:p>
            <a:pPr>
              <a:buFontTx/>
              <a:buNone/>
            </a:pPr>
            <a:r>
              <a:rPr lang="en-US" dirty="0"/>
              <a:t>	</a:t>
            </a:r>
            <a:r>
              <a:rPr lang="en-US" i="1" dirty="0">
                <a:solidFill>
                  <a:schemeClr val="hlink"/>
                </a:solidFill>
              </a:rPr>
              <a:t>Discover and learn about environment while taking actions.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6516D2-F7A8-6B4A-A3DA-BFA82857D43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types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9900" y="1143000"/>
            <a:ext cx="7531100" cy="3474244"/>
          </a:xfrm>
        </p:spPr>
        <p:txBody>
          <a:bodyPr/>
          <a:lstStyle/>
          <a:p>
            <a:r>
              <a:rPr lang="en-US" sz="1800" b="1" dirty="0"/>
              <a:t>Single-state problem:</a:t>
            </a:r>
            <a:r>
              <a:rPr lang="en-US" sz="1800" dirty="0"/>
              <a:t>                 deterministic, accessible</a:t>
            </a:r>
          </a:p>
          <a:p>
            <a:endParaRPr lang="en-US" sz="1800" dirty="0"/>
          </a:p>
          <a:p>
            <a:pPr lvl="1"/>
            <a:r>
              <a:rPr lang="en-US" sz="1800" dirty="0">
                <a:solidFill>
                  <a:srgbClr val="990000"/>
                </a:solidFill>
              </a:rPr>
              <a:t>Agent knows everything about world (the exact state),</a:t>
            </a:r>
          </a:p>
          <a:p>
            <a:pPr lvl="1"/>
            <a:endParaRPr lang="en-US" sz="1800" dirty="0">
              <a:solidFill>
                <a:srgbClr val="990000"/>
              </a:solidFill>
            </a:endParaRPr>
          </a:p>
          <a:p>
            <a:pPr lvl="1"/>
            <a:r>
              <a:rPr lang="en-US" sz="1800" dirty="0">
                <a:solidFill>
                  <a:srgbClr val="990000"/>
                </a:solidFill>
              </a:rPr>
              <a:t>Can calculate optimal action sequence to reach goal state.</a:t>
            </a:r>
            <a:endParaRPr lang="en-US" sz="1800" dirty="0">
              <a:solidFill>
                <a:schemeClr val="hlink"/>
              </a:solidFill>
            </a:endParaRPr>
          </a:p>
          <a:p>
            <a:pPr lvl="1"/>
            <a:endParaRPr lang="en-US" sz="1800" dirty="0">
              <a:solidFill>
                <a:schemeClr val="hlink"/>
              </a:solidFill>
            </a:endParaRPr>
          </a:p>
          <a:p>
            <a:pPr lvl="1"/>
            <a:endParaRPr lang="en-US" sz="1800" dirty="0">
              <a:solidFill>
                <a:schemeClr val="hlink"/>
              </a:solidFill>
            </a:endParaRPr>
          </a:p>
          <a:p>
            <a:pPr lvl="1"/>
            <a:endParaRPr lang="en-US" sz="1800" dirty="0">
              <a:solidFill>
                <a:schemeClr val="hlink"/>
              </a:solidFill>
            </a:endParaRPr>
          </a:p>
          <a:p>
            <a:pPr lvl="1"/>
            <a:r>
              <a:rPr lang="en-US" sz="1800" dirty="0">
                <a:solidFill>
                  <a:srgbClr val="0066FF"/>
                </a:solidFill>
              </a:rPr>
              <a:t>E.g., playing chess. Any action will result in an exact state</a:t>
            </a:r>
          </a:p>
          <a:p>
            <a:pPr lvl="1"/>
            <a:r>
              <a:rPr lang="en-US" sz="1800" dirty="0">
                <a:solidFill>
                  <a:srgbClr val="0066FF"/>
                </a:solidFill>
              </a:rPr>
              <a:t>Why is Chess or Go “accessible”?</a:t>
            </a:r>
            <a:endParaRPr lang="en-US" dirty="0">
              <a:solidFill>
                <a:srgbClr val="0066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409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33FC0BB-9080-6B48-8575-C04B6E6EACC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3829050" y="4686300"/>
            <a:ext cx="1485900" cy="3429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types</a:t>
            </a:r>
          </a:p>
        </p:txBody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9900" y="1085850"/>
            <a:ext cx="8521700" cy="4000500"/>
          </a:xfrm>
        </p:spPr>
        <p:txBody>
          <a:bodyPr/>
          <a:lstStyle/>
          <a:p>
            <a:r>
              <a:rPr lang="en-US" sz="1800" b="1" dirty="0"/>
              <a:t>Multiple-state problem:</a:t>
            </a:r>
            <a:r>
              <a:rPr lang="en-US" sz="1800" dirty="0"/>
              <a:t> 	deterministic, inaccessible</a:t>
            </a:r>
          </a:p>
          <a:p>
            <a:endParaRPr lang="en-US" sz="1800" dirty="0"/>
          </a:p>
          <a:p>
            <a:pPr lvl="1"/>
            <a:r>
              <a:rPr lang="en-US" sz="1800" dirty="0">
                <a:solidFill>
                  <a:srgbClr val="990000"/>
                </a:solidFill>
              </a:rPr>
              <a:t>Agent does not know the exact state (could be in any of the possible states)</a:t>
            </a:r>
          </a:p>
          <a:p>
            <a:pPr lvl="2"/>
            <a:r>
              <a:rPr lang="en-US" sz="1500" dirty="0">
                <a:solidFill>
                  <a:srgbClr val="990000"/>
                </a:solidFill>
              </a:rPr>
              <a:t>May not have sensors at all</a:t>
            </a:r>
          </a:p>
          <a:p>
            <a:pPr lvl="2"/>
            <a:endParaRPr lang="en-US" sz="1500" dirty="0">
              <a:solidFill>
                <a:srgbClr val="990000"/>
              </a:solidFill>
            </a:endParaRPr>
          </a:p>
          <a:p>
            <a:pPr lvl="1"/>
            <a:r>
              <a:rPr lang="en-US" sz="1800" dirty="0">
                <a:solidFill>
                  <a:srgbClr val="990000"/>
                </a:solidFill>
              </a:rPr>
              <a:t>Assume states while working towards goal state.</a:t>
            </a:r>
          </a:p>
          <a:p>
            <a:pPr lvl="1"/>
            <a:endParaRPr lang="en-US" sz="1800" dirty="0">
              <a:solidFill>
                <a:srgbClr val="990000"/>
              </a:solidFill>
            </a:endParaRPr>
          </a:p>
          <a:p>
            <a:pPr lvl="1"/>
            <a:endParaRPr lang="en-US" sz="750" dirty="0">
              <a:solidFill>
                <a:srgbClr val="990000"/>
              </a:solidFill>
            </a:endParaRPr>
          </a:p>
          <a:p>
            <a:pPr lvl="1"/>
            <a:r>
              <a:rPr lang="en-US" sz="1800" dirty="0">
                <a:solidFill>
                  <a:srgbClr val="0066FF"/>
                </a:solidFill>
              </a:rPr>
              <a:t>E.g., walking in a dark room, or playing the poker game</a:t>
            </a:r>
          </a:p>
          <a:p>
            <a:pPr lvl="2"/>
            <a:r>
              <a:rPr lang="en-US" sz="1500" dirty="0">
                <a:solidFill>
                  <a:srgbClr val="0066FF"/>
                </a:solidFill>
              </a:rPr>
              <a:t>If you are at the door, going straight will lead you to the kitchen</a:t>
            </a:r>
          </a:p>
          <a:p>
            <a:pPr lvl="2"/>
            <a:r>
              <a:rPr lang="en-US" sz="1500" dirty="0">
                <a:solidFill>
                  <a:srgbClr val="0066FF"/>
                </a:solidFill>
              </a:rPr>
              <a:t>If you are at the kitchen, turning left leads you to the bedroom</a:t>
            </a:r>
          </a:p>
          <a:p>
            <a:pPr lvl="2"/>
            <a:r>
              <a:rPr lang="en-US" sz="1500" dirty="0">
                <a:solidFill>
                  <a:srgbClr val="0066FF"/>
                </a:solidFill>
              </a:rPr>
              <a:t>…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10CBDFF-8B95-5C4E-ACC8-422AA288516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types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85850"/>
            <a:ext cx="8534400" cy="4000500"/>
          </a:xfrm>
        </p:spPr>
        <p:txBody>
          <a:bodyPr/>
          <a:lstStyle/>
          <a:p>
            <a:r>
              <a:rPr lang="en-US" sz="1800" b="1" dirty="0"/>
              <a:t>Contingency problem:</a:t>
            </a:r>
            <a:r>
              <a:rPr lang="en-US" sz="1800" dirty="0"/>
              <a:t>	nondeterministic, inaccessible</a:t>
            </a:r>
          </a:p>
          <a:p>
            <a:endParaRPr lang="en-US" sz="1800" dirty="0"/>
          </a:p>
          <a:p>
            <a:pPr lvl="1"/>
            <a:r>
              <a:rPr lang="en-US" sz="1800" dirty="0">
                <a:solidFill>
                  <a:schemeClr val="hlink"/>
                </a:solidFill>
              </a:rPr>
              <a:t>Must use sensors during execution</a:t>
            </a:r>
          </a:p>
          <a:p>
            <a:pPr lvl="1"/>
            <a:r>
              <a:rPr lang="en-US" sz="1800" dirty="0">
                <a:solidFill>
                  <a:schemeClr val="hlink"/>
                </a:solidFill>
              </a:rPr>
              <a:t>Solution is a tree or policy</a:t>
            </a:r>
          </a:p>
          <a:p>
            <a:pPr lvl="1"/>
            <a:r>
              <a:rPr lang="en-US" sz="1800" dirty="0">
                <a:solidFill>
                  <a:schemeClr val="hlink"/>
                </a:solidFill>
              </a:rPr>
              <a:t>Often interleave search and execution</a:t>
            </a:r>
          </a:p>
          <a:p>
            <a:pPr lvl="1"/>
            <a:endParaRPr lang="en-US" sz="1800" dirty="0">
              <a:solidFill>
                <a:schemeClr val="hlink"/>
              </a:solidFill>
            </a:endParaRPr>
          </a:p>
          <a:p>
            <a:pPr lvl="1"/>
            <a:endParaRPr lang="en-US" sz="1800" dirty="0">
              <a:solidFill>
                <a:schemeClr val="hlink"/>
              </a:solidFill>
            </a:endParaRPr>
          </a:p>
          <a:p>
            <a:pPr lvl="1"/>
            <a:endParaRPr lang="en-US" sz="1800" dirty="0">
              <a:solidFill>
                <a:schemeClr val="hlink"/>
              </a:solidFill>
            </a:endParaRPr>
          </a:p>
          <a:p>
            <a:pPr lvl="1"/>
            <a:r>
              <a:rPr lang="en-US" sz="1800" dirty="0">
                <a:solidFill>
                  <a:srgbClr val="0066FF"/>
                </a:solidFill>
              </a:rPr>
              <a:t>E.g., a new skater in an arena</a:t>
            </a:r>
          </a:p>
          <a:p>
            <a:pPr lvl="2"/>
            <a:r>
              <a:rPr lang="en-US" sz="1500" dirty="0">
                <a:solidFill>
                  <a:srgbClr val="0066FF"/>
                </a:solidFill>
              </a:rPr>
              <a:t>Sliding problem.</a:t>
            </a:r>
          </a:p>
          <a:p>
            <a:pPr lvl="2"/>
            <a:r>
              <a:rPr lang="en-US" sz="1500" dirty="0">
                <a:solidFill>
                  <a:srgbClr val="0066FF"/>
                </a:solidFill>
              </a:rPr>
              <a:t>Many skaters around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3B41600-A000-E94C-9577-96B6FC08E8B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General AI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Definition of AI?</a:t>
            </a:r>
          </a:p>
          <a:p>
            <a:r>
              <a:rPr lang="en-US" b="1"/>
              <a:t>Turing Test?</a:t>
            </a:r>
          </a:p>
          <a:p>
            <a:r>
              <a:rPr lang="en-US" b="1"/>
              <a:t>Intelligent Agents:</a:t>
            </a:r>
          </a:p>
          <a:p>
            <a:pPr lvl="1"/>
            <a:r>
              <a:rPr lang="en-US" sz="1350"/>
              <a:t>Anything that can be </a:t>
            </a:r>
            <a:r>
              <a:rPr lang="en-US" sz="1350" i="1">
                <a:solidFill>
                  <a:srgbClr val="CC3300"/>
                </a:solidFill>
              </a:rPr>
              <a:t>viewed</a:t>
            </a:r>
            <a:r>
              <a:rPr lang="en-US" sz="1350" i="1"/>
              <a:t> as</a:t>
            </a:r>
            <a:r>
              <a:rPr lang="en-US" sz="1350"/>
              <a:t> </a:t>
            </a:r>
            <a:r>
              <a:rPr lang="en-US" sz="1350" b="1"/>
              <a:t>perceiving </a:t>
            </a:r>
            <a:r>
              <a:rPr lang="en-US" sz="1350"/>
              <a:t>its </a:t>
            </a:r>
            <a:r>
              <a:rPr lang="en-US" sz="1350" b="1"/>
              <a:t>environment</a:t>
            </a:r>
            <a:r>
              <a:rPr lang="en-US" sz="1350"/>
              <a:t> through </a:t>
            </a:r>
            <a:r>
              <a:rPr lang="en-US" sz="1350" b="1"/>
              <a:t>sensors</a:t>
            </a:r>
            <a:r>
              <a:rPr lang="en-US" sz="1350"/>
              <a:t> and </a:t>
            </a:r>
            <a:r>
              <a:rPr lang="en-US" sz="1350" b="1"/>
              <a:t>acting</a:t>
            </a:r>
            <a:r>
              <a:rPr lang="en-US" sz="1350"/>
              <a:t> upon that environment through its </a:t>
            </a:r>
            <a:r>
              <a:rPr lang="en-US" sz="1350" b="1"/>
              <a:t>effectors </a:t>
            </a:r>
            <a:r>
              <a:rPr lang="en-US" sz="1350"/>
              <a:t>to maximize progress towards its </a:t>
            </a:r>
            <a:r>
              <a:rPr lang="en-US" sz="1350" b="1"/>
              <a:t>goals</a:t>
            </a:r>
            <a:r>
              <a:rPr lang="en-US" sz="1350"/>
              <a:t>.</a:t>
            </a:r>
          </a:p>
          <a:p>
            <a:pPr lvl="1"/>
            <a:r>
              <a:rPr lang="en-US" sz="1350"/>
              <a:t>PAGE (Percepts, Actions, Goals, Environment)</a:t>
            </a:r>
          </a:p>
          <a:p>
            <a:pPr lvl="1"/>
            <a:r>
              <a:rPr lang="en-US" sz="1350"/>
              <a:t>Described as a Perception (sequence) to Action Mapping: </a:t>
            </a:r>
            <a:r>
              <a:rPr lang="en-US" sz="1350" i="1"/>
              <a:t>f </a:t>
            </a:r>
            <a:r>
              <a:rPr lang="en-US" sz="1350"/>
              <a:t>: </a:t>
            </a:r>
            <a:r>
              <a:rPr lang="en-US" sz="1350">
                <a:latin typeface="Lucida Calligraphy" charset="0"/>
              </a:rPr>
              <a:t>P</a:t>
            </a:r>
            <a:r>
              <a:rPr lang="en-US" sz="1350"/>
              <a:t>* </a:t>
            </a:r>
            <a:r>
              <a:rPr lang="en-US" sz="1350">
                <a:sym typeface="Symbol" charset="2"/>
              </a:rPr>
              <a:t> </a:t>
            </a:r>
            <a:r>
              <a:rPr lang="en-US" sz="1350"/>
              <a:t> </a:t>
            </a:r>
            <a:r>
              <a:rPr lang="en-US" sz="1350">
                <a:latin typeface="Lucida Calligraphy" charset="0"/>
              </a:rPr>
              <a:t>A</a:t>
            </a:r>
          </a:p>
          <a:p>
            <a:pPr lvl="1"/>
            <a:r>
              <a:rPr lang="en-US" sz="1350"/>
              <a:t>Using look-up-table, closed form, etc.</a:t>
            </a:r>
          </a:p>
          <a:p>
            <a:pPr lvl="1"/>
            <a:endParaRPr lang="en-US" sz="1350"/>
          </a:p>
          <a:p>
            <a:r>
              <a:rPr lang="en-US" b="1"/>
              <a:t>Agent Types:</a:t>
            </a:r>
            <a:r>
              <a:rPr lang="en-US"/>
              <a:t> Reflex, state-based, goal-based, utility-based</a:t>
            </a:r>
          </a:p>
          <a:p>
            <a:endParaRPr lang="en-US" b="1"/>
          </a:p>
          <a:p>
            <a:r>
              <a:rPr lang="en-US" b="1"/>
              <a:t>Rational Action:</a:t>
            </a:r>
            <a:r>
              <a:rPr lang="en-US"/>
              <a:t> The action that maximizes the expected value of the performance measure </a:t>
            </a:r>
            <a:r>
              <a:rPr lang="en-US" u="sng"/>
              <a:t>given the percept sequence to date</a:t>
            </a:r>
          </a:p>
          <a:p>
            <a:endParaRPr lang="en-US" sz="1800"/>
          </a:p>
          <a:p>
            <a:pPr lvl="1"/>
            <a:endParaRPr lang="en-US" sz="15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6E41BD-96F1-1043-8045-3BDC16182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60283"/>
            <a:ext cx="2362200" cy="154812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430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0027C63-FC29-B24F-84B1-1C1FBD4805B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types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085850"/>
            <a:ext cx="8305800" cy="4000500"/>
          </a:xfrm>
        </p:spPr>
        <p:txBody>
          <a:bodyPr/>
          <a:lstStyle/>
          <a:p>
            <a:r>
              <a:rPr lang="en-US" sz="1800" b="1" dirty="0"/>
              <a:t>Exploration problem:</a:t>
            </a:r>
            <a:r>
              <a:rPr lang="en-US" sz="1800" dirty="0"/>
              <a:t>	unknown state space</a:t>
            </a:r>
          </a:p>
          <a:p>
            <a:pPr>
              <a:buFontTx/>
              <a:buNone/>
            </a:pPr>
            <a:r>
              <a:rPr lang="en-US" sz="2100" dirty="0"/>
              <a:t>	</a:t>
            </a:r>
          </a:p>
          <a:p>
            <a:pPr>
              <a:buFontTx/>
              <a:buNone/>
            </a:pPr>
            <a:r>
              <a:rPr lang="en-US" sz="2100" i="1" dirty="0"/>
              <a:t>	</a:t>
            </a:r>
            <a:r>
              <a:rPr lang="en-US" sz="2100" i="1" dirty="0">
                <a:solidFill>
                  <a:schemeClr val="hlink"/>
                </a:solidFill>
              </a:rPr>
              <a:t>Discover and learn about environment while taking actions.</a:t>
            </a:r>
          </a:p>
          <a:p>
            <a:pPr>
              <a:buFontTx/>
              <a:buNone/>
            </a:pPr>
            <a:endParaRPr lang="en-US" sz="2100" i="1" dirty="0">
              <a:solidFill>
                <a:schemeClr val="hlink"/>
              </a:solidFill>
            </a:endParaRPr>
          </a:p>
          <a:p>
            <a:pPr>
              <a:buFontTx/>
              <a:buNone/>
            </a:pPr>
            <a:endParaRPr lang="en-US" sz="2100" i="1" dirty="0">
              <a:solidFill>
                <a:schemeClr val="hlink"/>
              </a:solidFill>
            </a:endParaRPr>
          </a:p>
          <a:p>
            <a:pPr>
              <a:buFontTx/>
              <a:buNone/>
            </a:pPr>
            <a:endParaRPr lang="en-US" sz="2100" i="1" dirty="0">
              <a:solidFill>
                <a:schemeClr val="hlink"/>
              </a:solidFill>
            </a:endParaRPr>
          </a:p>
          <a:p>
            <a:pPr lvl="1"/>
            <a:r>
              <a:rPr lang="en-US" sz="1800" i="1" dirty="0">
                <a:solidFill>
                  <a:srgbClr val="0066FF"/>
                </a:solidFill>
              </a:rPr>
              <a:t>E.g., Maze, or Mars</a:t>
            </a:r>
          </a:p>
          <a:p>
            <a:pPr>
              <a:buFontTx/>
              <a:buNone/>
            </a:pPr>
            <a:endParaRPr lang="en-US" sz="2100" i="1" dirty="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4403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EF89D5C-D049-1C4C-AD8C-F47FFB2E3151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Vacuum world</a:t>
            </a:r>
          </a:p>
        </p:txBody>
      </p:sp>
      <p:pic>
        <p:nvPicPr>
          <p:cNvPr id="44037" name="Picture 4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 bwMode="auto">
          <a:xfrm>
            <a:off x="1143000" y="2105025"/>
            <a:ext cx="6858000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8" name="Text Box 5"/>
          <p:cNvSpPr txBox="1">
            <a:spLocks noChangeArrowheads="1"/>
          </p:cNvSpPr>
          <p:nvPr/>
        </p:nvSpPr>
        <p:spPr bwMode="auto">
          <a:xfrm>
            <a:off x="469900" y="996553"/>
            <a:ext cx="732408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hlink"/>
                </a:solidFill>
                <a:latin typeface="Tahoma" charset="0"/>
              </a:rPr>
              <a:t>Simplified world:</a:t>
            </a:r>
            <a:r>
              <a:rPr lang="en-US" sz="1800" dirty="0">
                <a:latin typeface="Tahoma" charset="0"/>
              </a:rPr>
              <a:t> 	2 locations, each may or not contain dirt,</a:t>
            </a:r>
          </a:p>
          <a:p>
            <a:r>
              <a:rPr lang="en-US" sz="1800" dirty="0">
                <a:latin typeface="Tahoma" charset="0"/>
              </a:rPr>
              <a:t>		each may or not contain vacuuming agent.</a:t>
            </a:r>
          </a:p>
          <a:p>
            <a:r>
              <a:rPr lang="en-US" sz="1800" dirty="0">
                <a:solidFill>
                  <a:schemeClr val="hlink"/>
                </a:solidFill>
                <a:latin typeface="Tahoma" charset="0"/>
              </a:rPr>
              <a:t>Goal of agent:</a:t>
            </a:r>
            <a:r>
              <a:rPr lang="en-US" sz="1800" dirty="0">
                <a:latin typeface="Tahoma" charset="0"/>
              </a:rPr>
              <a:t> 	clean up the dirt.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B8A268-49FE-C744-83EA-7231861320B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45060" name="Picture 4" descr="/Users/itti/Movies/Class/roombacleans.mpg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714500" y="438150"/>
            <a:ext cx="5772150" cy="432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450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506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50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50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060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071E84E-A974-9247-8915-61A063D8611A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46084" name="Picture 4" descr="/Users/itti/Movies/Class/roombanavigates.mpg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543050" y="285750"/>
            <a:ext cx="5943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460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608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60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60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08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64C3A50-24A2-DA4F-A3ED-B22511E20EF8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47108" name="Picture 4" descr="/Users/itti/Movies/Class/roombaontable.mpg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543050" y="300037"/>
            <a:ext cx="6000750" cy="450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" fill="hold"/>
                                        <p:tgtEl>
                                          <p:spTgt spid="47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710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71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7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108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64C3A50-24A2-DA4F-A3ED-B22511E20EF8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roomba-kitten.mp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950" y="514350"/>
            <a:ext cx="548640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481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948ABF-18D6-A74B-AB80-2A292A6F35F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813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Traveling in Romania</a:t>
            </a:r>
          </a:p>
        </p:txBody>
      </p:sp>
      <p:sp>
        <p:nvSpPr>
          <p:cNvPr id="4813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In Romania, on vacation. Currently in Arad.</a:t>
            </a:r>
          </a:p>
          <a:p>
            <a:r>
              <a:rPr lang="en-US" sz="1800" dirty="0"/>
              <a:t>Flight leaves tomorrow from Bucharest.</a:t>
            </a:r>
          </a:p>
          <a:p>
            <a:endParaRPr lang="en-US" sz="900" dirty="0"/>
          </a:p>
          <a:p>
            <a:r>
              <a:rPr lang="en-US" sz="1800" b="1" dirty="0">
                <a:solidFill>
                  <a:schemeClr val="hlink"/>
                </a:solidFill>
              </a:rPr>
              <a:t>Formulate goal:</a:t>
            </a:r>
          </a:p>
          <a:p>
            <a:pPr lvl="1">
              <a:buFont typeface="Wingdings" charset="2"/>
              <a:buChar char="Ø"/>
            </a:pPr>
            <a:r>
              <a:rPr lang="en-US" sz="1800" dirty="0"/>
              <a:t>Be in Bucharest</a:t>
            </a:r>
          </a:p>
          <a:p>
            <a:pPr>
              <a:buFont typeface="Wingdings" charset="2"/>
              <a:buChar char="Ø"/>
            </a:pPr>
            <a:endParaRPr lang="en-US" sz="1050" dirty="0"/>
          </a:p>
          <a:p>
            <a:r>
              <a:rPr lang="en-US" sz="1800" b="1" dirty="0">
                <a:solidFill>
                  <a:schemeClr val="hlink"/>
                </a:solidFill>
              </a:rPr>
              <a:t>Formulate problem:</a:t>
            </a:r>
          </a:p>
          <a:p>
            <a:pPr lvl="1">
              <a:buFont typeface="Wingdings" charset="2"/>
              <a:buChar char="Ø"/>
            </a:pPr>
            <a:r>
              <a:rPr lang="en-US" sz="1800" dirty="0"/>
              <a:t>States: various cities</a:t>
            </a:r>
          </a:p>
          <a:p>
            <a:pPr lvl="1">
              <a:buFont typeface="Wingdings" charset="2"/>
              <a:buChar char="Ø"/>
            </a:pPr>
            <a:r>
              <a:rPr lang="en-US" sz="1800" dirty="0"/>
              <a:t>Operators: drive between cities</a:t>
            </a:r>
          </a:p>
          <a:p>
            <a:pPr>
              <a:buFont typeface="Wingdings" charset="2"/>
              <a:buNone/>
            </a:pPr>
            <a:endParaRPr lang="en-US" sz="1050" dirty="0"/>
          </a:p>
          <a:p>
            <a:r>
              <a:rPr lang="en-US" sz="1800" b="1" dirty="0">
                <a:solidFill>
                  <a:schemeClr val="hlink"/>
                </a:solidFill>
              </a:rPr>
              <a:t>Find solution:</a:t>
            </a:r>
          </a:p>
          <a:p>
            <a:pPr lvl="1">
              <a:buFont typeface="Wingdings" charset="2"/>
              <a:buChar char="Ø"/>
            </a:pPr>
            <a:r>
              <a:rPr lang="en-US" sz="1800" dirty="0"/>
              <a:t>Sequence of cities, such that total driving distance is minimized.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4915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53CDB1F-6C1A-DA4E-9116-CF23736FF49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Traveling from Arad To Bucharest</a:t>
            </a:r>
          </a:p>
        </p:txBody>
      </p:sp>
      <p:pic>
        <p:nvPicPr>
          <p:cNvPr id="49157" name="Picture 3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 bwMode="auto">
          <a:xfrm>
            <a:off x="1143000" y="1064419"/>
            <a:ext cx="6629400" cy="4012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8" name="Oval 4"/>
          <p:cNvSpPr>
            <a:spLocks noChangeArrowheads="1"/>
          </p:cNvSpPr>
          <p:nvPr/>
        </p:nvSpPr>
        <p:spPr bwMode="auto">
          <a:xfrm>
            <a:off x="1877616" y="1943100"/>
            <a:ext cx="400050" cy="400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49159" name="Oval 5"/>
          <p:cNvSpPr>
            <a:spLocks noChangeArrowheads="1"/>
          </p:cNvSpPr>
          <p:nvPr/>
        </p:nvSpPr>
        <p:spPr bwMode="auto">
          <a:xfrm>
            <a:off x="5372100" y="3943350"/>
            <a:ext cx="400050" cy="400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706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CFBEC2-E9FE-0A44-9E49-17D008520BE5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9" name="Picture 8" descr="Screen shot 2014-08-20 at 1.45.3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28650"/>
            <a:ext cx="6858001" cy="374094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DE1CC47-F4A8-A84B-B129-B7C83E0261A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Formulation of “Problem”</a:t>
            </a:r>
          </a:p>
        </p:txBody>
      </p:sp>
      <p:pic>
        <p:nvPicPr>
          <p:cNvPr id="50181" name="Picture 3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 bwMode="auto">
          <a:xfrm>
            <a:off x="1428750" y="1028700"/>
            <a:ext cx="6515100" cy="3939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</a:t>
            </a:r>
            <a:br>
              <a:rPr lang="en-US" dirty="0"/>
            </a:br>
            <a:r>
              <a:rPr lang="en-US" sz="2000" dirty="0"/>
              <a:t>What is a “problem”?</a:t>
            </a:r>
            <a:br>
              <a:rPr lang="en-US" sz="2000" dirty="0"/>
            </a:br>
            <a:r>
              <a:rPr lang="en-US" sz="2000" dirty="0"/>
              <a:t>How to define a “problem”?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561,  Sessions 2-3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0D92-C902-D140-8AA4-356D250D41F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09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512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AE46FDF-EBE9-5D4D-A904-D25CDF7A0F10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1204" name="Rectangle 1028"/>
          <p:cNvSpPr>
            <a:spLocks noChangeArrowheads="1"/>
          </p:cNvSpPr>
          <p:nvPr/>
        </p:nvSpPr>
        <p:spPr bwMode="auto">
          <a:xfrm>
            <a:off x="3829050" y="4800600"/>
            <a:ext cx="3829050" cy="228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51205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 Space of States</a:t>
            </a:r>
          </a:p>
        </p:txBody>
      </p:sp>
      <p:sp>
        <p:nvSpPr>
          <p:cNvPr id="5120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69900" y="1000125"/>
            <a:ext cx="8445500" cy="3571875"/>
          </a:xfrm>
        </p:spPr>
        <p:txBody>
          <a:bodyPr/>
          <a:lstStyle/>
          <a:p>
            <a:r>
              <a:rPr lang="en-US" sz="1650" dirty="0"/>
              <a:t>Real world is absurdly complex; some abstraction is necessary to allow us to reason on it…</a:t>
            </a:r>
          </a:p>
          <a:p>
            <a:endParaRPr lang="en-US" sz="1650" dirty="0"/>
          </a:p>
          <a:p>
            <a:r>
              <a:rPr lang="en-US" sz="1650" dirty="0"/>
              <a:t>Selecting the correct abstraction and resulting state space is a difficult problem!</a:t>
            </a:r>
          </a:p>
          <a:p>
            <a:endParaRPr lang="en-US" sz="1650" dirty="0"/>
          </a:p>
          <a:p>
            <a:r>
              <a:rPr lang="en-US" sz="1650" dirty="0"/>
              <a:t>Abstract states		</a:t>
            </a:r>
            <a:r>
              <a:rPr lang="en-US" sz="1650" dirty="0">
                <a:sym typeface="Wingdings" charset="2"/>
              </a:rPr>
              <a:t>	real-world states</a:t>
            </a:r>
          </a:p>
          <a:p>
            <a:endParaRPr lang="en-US" sz="1650" dirty="0">
              <a:sym typeface="Wingdings" charset="2"/>
            </a:endParaRPr>
          </a:p>
          <a:p>
            <a:r>
              <a:rPr lang="en-US" sz="1650" dirty="0">
                <a:sym typeface="Wingdings" charset="2"/>
              </a:rPr>
              <a:t>Abstract operators		sequences or real-world actions</a:t>
            </a:r>
          </a:p>
          <a:p>
            <a:pPr>
              <a:buFontTx/>
              <a:buNone/>
            </a:pPr>
            <a:r>
              <a:rPr lang="en-US" sz="1650" dirty="0">
                <a:solidFill>
                  <a:schemeClr val="hlink"/>
                </a:solidFill>
                <a:sym typeface="Wingdings" charset="2"/>
              </a:rPr>
              <a:t>	</a:t>
            </a:r>
            <a:r>
              <a:rPr lang="en-US" dirty="0">
                <a:solidFill>
                  <a:schemeClr val="hlink"/>
                </a:solidFill>
                <a:sym typeface="Wingdings" charset="2"/>
              </a:rPr>
              <a:t>(e.g., going from city </a:t>
            </a:r>
            <a:r>
              <a:rPr lang="en-US" dirty="0" err="1">
                <a:solidFill>
                  <a:schemeClr val="hlink"/>
                </a:solidFill>
                <a:sym typeface="Wingdings" charset="2"/>
              </a:rPr>
              <a:t>i</a:t>
            </a:r>
            <a:r>
              <a:rPr lang="en-US" dirty="0">
                <a:solidFill>
                  <a:schemeClr val="hlink"/>
                </a:solidFill>
                <a:sym typeface="Wingdings" charset="2"/>
              </a:rPr>
              <a:t> to city j costs </a:t>
            </a:r>
            <a:r>
              <a:rPr lang="en-US" dirty="0" err="1">
                <a:solidFill>
                  <a:schemeClr val="hlink"/>
                </a:solidFill>
                <a:sym typeface="Wingdings" charset="2"/>
              </a:rPr>
              <a:t>Lij</a:t>
            </a:r>
            <a:r>
              <a:rPr lang="en-US" dirty="0">
                <a:solidFill>
                  <a:schemeClr val="hlink"/>
                </a:solidFill>
                <a:sym typeface="Wingdings" charset="2"/>
              </a:rPr>
              <a:t>  actually drive from city </a:t>
            </a:r>
            <a:r>
              <a:rPr lang="en-US" dirty="0" err="1">
                <a:solidFill>
                  <a:schemeClr val="hlink"/>
                </a:solidFill>
                <a:sym typeface="Wingdings" charset="2"/>
              </a:rPr>
              <a:t>i</a:t>
            </a:r>
            <a:r>
              <a:rPr lang="en-US" dirty="0">
                <a:solidFill>
                  <a:schemeClr val="hlink"/>
                </a:solidFill>
                <a:sym typeface="Wingdings" charset="2"/>
              </a:rPr>
              <a:t> to j)</a:t>
            </a:r>
          </a:p>
          <a:p>
            <a:pPr>
              <a:buFontTx/>
              <a:buNone/>
            </a:pPr>
            <a:endParaRPr lang="en-US" dirty="0">
              <a:solidFill>
                <a:schemeClr val="hlink"/>
              </a:solidFill>
              <a:sym typeface="Wingdings" charset="2"/>
            </a:endParaRPr>
          </a:p>
          <a:p>
            <a:r>
              <a:rPr lang="en-US" sz="1650" dirty="0">
                <a:sym typeface="Wingdings" charset="2"/>
              </a:rPr>
              <a:t>Abstract solution			set of real actions to take in the</a:t>
            </a:r>
          </a:p>
          <a:p>
            <a:pPr>
              <a:buFontTx/>
              <a:buNone/>
            </a:pPr>
            <a:r>
              <a:rPr lang="en-US" sz="1650" dirty="0"/>
              <a:t>					real world such as to solve problem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522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50E66F-D3D5-F74A-90B0-C69DB8949B11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8-puzzle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4450" y="2800350"/>
            <a:ext cx="6134100" cy="1743075"/>
          </a:xfrm>
        </p:spPr>
        <p:txBody>
          <a:bodyPr/>
          <a:lstStyle/>
          <a:p>
            <a:r>
              <a:rPr lang="en-US" sz="1800"/>
              <a:t>State: </a:t>
            </a:r>
          </a:p>
          <a:p>
            <a:r>
              <a:rPr lang="en-US" sz="1800"/>
              <a:t>Operators:</a:t>
            </a:r>
          </a:p>
          <a:p>
            <a:r>
              <a:rPr lang="en-US" sz="1800"/>
              <a:t>Goal test:</a:t>
            </a:r>
          </a:p>
          <a:p>
            <a:r>
              <a:rPr lang="en-US" sz="1800"/>
              <a:t>Path cost:</a:t>
            </a:r>
          </a:p>
        </p:txBody>
      </p:sp>
      <p:pic>
        <p:nvPicPr>
          <p:cNvPr id="52230" name="Picture 4"/>
          <p:cNvPicPr>
            <a:picLocks noChangeAspect="1" noChangeArrowheads="1"/>
          </p:cNvPicPr>
          <p:nvPr/>
        </p:nvPicPr>
        <p:blipFill>
          <a:blip r:embed="rId4">
            <a:lum contrast="6000"/>
          </a:blip>
          <a:srcRect b="12437"/>
          <a:stretch>
            <a:fillRect/>
          </a:stretch>
        </p:blipFill>
        <p:spPr bwMode="auto">
          <a:xfrm>
            <a:off x="3086100" y="1143000"/>
            <a:ext cx="28860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1" name="Text Box 5"/>
          <p:cNvSpPr txBox="1">
            <a:spLocks noChangeArrowheads="1"/>
          </p:cNvSpPr>
          <p:nvPr/>
        </p:nvSpPr>
        <p:spPr bwMode="auto">
          <a:xfrm>
            <a:off x="3257550" y="2286000"/>
            <a:ext cx="10631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start state</a:t>
            </a:r>
          </a:p>
        </p:txBody>
      </p:sp>
      <p:sp>
        <p:nvSpPr>
          <p:cNvPr id="52232" name="Text Box 6"/>
          <p:cNvSpPr txBox="1">
            <a:spLocks noChangeArrowheads="1"/>
          </p:cNvSpPr>
          <p:nvPr/>
        </p:nvSpPr>
        <p:spPr bwMode="auto">
          <a:xfrm>
            <a:off x="4857750" y="2286000"/>
            <a:ext cx="10631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goal state</a:t>
            </a:r>
          </a:p>
        </p:txBody>
      </p:sp>
      <p:pic>
        <p:nvPicPr>
          <p:cNvPr id="2" name="Online Media 1" descr="8-Puzzle">
            <a:hlinkClick r:id="" action="ppaction://media"/>
            <a:extLst>
              <a:ext uri="{FF2B5EF4-FFF2-40B4-BE49-F238E27FC236}">
                <a16:creationId xmlns:a16="http://schemas.microsoft.com/office/drawing/2014/main" id="{78BE14DA-2366-3D43-B072-5587EA5942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04438" y="843478"/>
            <a:ext cx="2088224" cy="3254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532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2692DE-540E-9144-A8FE-03EB6BD94BD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4450" y="2800350"/>
            <a:ext cx="7296150" cy="1371600"/>
          </a:xfrm>
          <a:ln w="12700">
            <a:solidFill>
              <a:schemeClr val="tx1"/>
            </a:solidFill>
          </a:ln>
        </p:spPr>
        <p:txBody>
          <a:bodyPr/>
          <a:lstStyle/>
          <a:p>
            <a:r>
              <a:rPr lang="en-US" sz="1800" dirty="0"/>
              <a:t>State: 	integer location of tiles </a:t>
            </a:r>
            <a:r>
              <a:rPr lang="en-US" dirty="0"/>
              <a:t>(ignore intermediate locations)</a:t>
            </a:r>
          </a:p>
          <a:p>
            <a:r>
              <a:rPr lang="en-US" sz="1800" dirty="0"/>
              <a:t>Operators:	moving blank left, right, up, down </a:t>
            </a:r>
            <a:r>
              <a:rPr lang="en-US" dirty="0"/>
              <a:t>(ignore jamming)</a:t>
            </a:r>
          </a:p>
          <a:p>
            <a:r>
              <a:rPr lang="en-US" sz="1800" dirty="0"/>
              <a:t>Goal test:	does state match goal state?</a:t>
            </a:r>
          </a:p>
          <a:p>
            <a:r>
              <a:rPr lang="en-US" sz="1800" dirty="0"/>
              <a:t>Path cost:	1 per move</a:t>
            </a:r>
          </a:p>
          <a:p>
            <a:endParaRPr lang="en-US" sz="1800" dirty="0"/>
          </a:p>
        </p:txBody>
      </p:sp>
      <p:sp>
        <p:nvSpPr>
          <p:cNvPr id="532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8-puzzle</a:t>
            </a:r>
          </a:p>
        </p:txBody>
      </p:sp>
      <p:pic>
        <p:nvPicPr>
          <p:cNvPr id="53254" name="Picture 4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 b="12437"/>
          <a:stretch>
            <a:fillRect/>
          </a:stretch>
        </p:blipFill>
        <p:spPr bwMode="auto">
          <a:xfrm>
            <a:off x="3086100" y="1143000"/>
            <a:ext cx="28860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5" name="Text Box 5"/>
          <p:cNvSpPr txBox="1">
            <a:spLocks noChangeArrowheads="1"/>
          </p:cNvSpPr>
          <p:nvPr/>
        </p:nvSpPr>
        <p:spPr bwMode="auto">
          <a:xfrm>
            <a:off x="3257550" y="2286000"/>
            <a:ext cx="10631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start state</a:t>
            </a:r>
          </a:p>
        </p:txBody>
      </p:sp>
      <p:sp>
        <p:nvSpPr>
          <p:cNvPr id="53256" name="Text Box 6"/>
          <p:cNvSpPr txBox="1">
            <a:spLocks noChangeArrowheads="1"/>
          </p:cNvSpPr>
          <p:nvPr/>
        </p:nvSpPr>
        <p:spPr bwMode="auto">
          <a:xfrm>
            <a:off x="4857750" y="2286000"/>
            <a:ext cx="10631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goal state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542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8F82188-9D6D-3646-A460-865AD5B0D61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8-puzzle</a:t>
            </a:r>
          </a:p>
        </p:txBody>
      </p:sp>
      <p:pic>
        <p:nvPicPr>
          <p:cNvPr id="54277" name="Picture 4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 b="12437"/>
          <a:stretch>
            <a:fillRect/>
          </a:stretch>
        </p:blipFill>
        <p:spPr bwMode="auto">
          <a:xfrm>
            <a:off x="3086100" y="1143000"/>
            <a:ext cx="28860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8" name="Text Box 5"/>
          <p:cNvSpPr txBox="1">
            <a:spLocks noChangeArrowheads="1"/>
          </p:cNvSpPr>
          <p:nvPr/>
        </p:nvSpPr>
        <p:spPr bwMode="auto">
          <a:xfrm>
            <a:off x="3257550" y="2286000"/>
            <a:ext cx="10631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start state</a:t>
            </a:r>
          </a:p>
        </p:txBody>
      </p:sp>
      <p:sp>
        <p:nvSpPr>
          <p:cNvPr id="54279" name="Text Box 6"/>
          <p:cNvSpPr txBox="1">
            <a:spLocks noChangeArrowheads="1"/>
          </p:cNvSpPr>
          <p:nvPr/>
        </p:nvSpPr>
        <p:spPr bwMode="auto">
          <a:xfrm>
            <a:off x="4857750" y="2286000"/>
            <a:ext cx="10631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goal state</a:t>
            </a:r>
          </a:p>
        </p:txBody>
      </p:sp>
      <p:sp>
        <p:nvSpPr>
          <p:cNvPr id="54280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485900" y="2800350"/>
            <a:ext cx="6134100" cy="165735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1800" dirty="0"/>
              <a:t>Why do we need search algorithms?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8-puzzle has 362,880 states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15-puzzle has 10^12 states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24-puzzle has 10^25 states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/>
              <a:t>So, we need a principled way to look for a solution in these huge search spaces…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5530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8C159D0-7924-894C-A36E-A30EDBD7DC1E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53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Vacuum World</a:t>
            </a:r>
          </a:p>
        </p:txBody>
      </p:sp>
      <p:graphicFrame>
        <p:nvGraphicFramePr>
          <p:cNvPr id="55298" name="Object 2"/>
          <p:cNvGraphicFramePr>
            <a:graphicFrameLocks noChangeAspect="1"/>
          </p:cNvGraphicFramePr>
          <p:nvPr/>
        </p:nvGraphicFramePr>
        <p:xfrm>
          <a:off x="1485900" y="1085850"/>
          <a:ext cx="5986463" cy="3921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0" name="Image" r:id="rId3" imgW="10648782" imgH="6976350" progId="">
                  <p:embed/>
                </p:oleObj>
              </mc:Choice>
              <mc:Fallback>
                <p:oleObj name="Image" r:id="rId3" imgW="10648782" imgH="697635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900" y="1085850"/>
                        <a:ext cx="5986463" cy="39219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5632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18DEA54-C4CB-354F-96C0-4E970976A5F5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Vacuum World</a:t>
            </a:r>
          </a:p>
        </p:txBody>
      </p:sp>
      <p:graphicFrame>
        <p:nvGraphicFramePr>
          <p:cNvPr id="56322" name="Object 2"/>
          <p:cNvGraphicFramePr>
            <a:graphicFrameLocks noChangeAspect="1"/>
          </p:cNvGraphicFramePr>
          <p:nvPr/>
        </p:nvGraphicFramePr>
        <p:xfrm>
          <a:off x="1493044" y="1064419"/>
          <a:ext cx="6107906" cy="3907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4" name="Image" r:id="rId3" imgW="10864808" imgH="6950935" progId="">
                  <p:embed/>
                </p:oleObj>
              </mc:Choice>
              <mc:Fallback>
                <p:oleObj name="Image" r:id="rId3" imgW="10864808" imgH="6950935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044" y="1064419"/>
                        <a:ext cx="6107906" cy="39076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573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4AB514-8DE8-6842-A444-5A855282E40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73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Robotic Assembly</a:t>
            </a:r>
          </a:p>
        </p:txBody>
      </p:sp>
      <p:graphicFrame>
        <p:nvGraphicFramePr>
          <p:cNvPr id="57346" name="Object 2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679973" y="1028701"/>
          <a:ext cx="5292328" cy="3775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8" name="Image" r:id="rId3" imgW="9225556" imgH="6582421" progId="">
                  <p:embed/>
                </p:oleObj>
              </mc:Choice>
              <mc:Fallback>
                <p:oleObj name="Image" r:id="rId3" imgW="9225556" imgH="6582421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9973" y="1028701"/>
                        <a:ext cx="5292328" cy="37754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FAA26D3D-D897-4be2-8F04-BA451C77F1D7}">
                          <ma14:placeholderFlag xmlns=""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583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81F73F3-7BE8-D94F-84EF-A685AA95A74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Real-life Example: Circuit Board Layout</a:t>
            </a:r>
          </a:p>
        </p:txBody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5900" y="971550"/>
            <a:ext cx="6134100" cy="40576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/>
              <a:t>Given schematic diagram comprising components (chips, resistors, capacitors, etc) and interconnections (wires), find optimal way to place components on a printed circuit board, under the constraint that only a small number of wire layers are available (and wires on a given layer cannot cross!)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1800"/>
              <a:t>“optimal way”??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/>
              <a:t>minimize surface area</a:t>
            </a:r>
          </a:p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/>
              <a:t>minimize number of signal layers</a:t>
            </a:r>
          </a:p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/>
              <a:t>minimize number of vias (connections from one layer to another)</a:t>
            </a:r>
          </a:p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/>
              <a:t>minimize length of some signal lines (e.g., clock line)</a:t>
            </a:r>
          </a:p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/>
              <a:t>distribute heat throughout board</a:t>
            </a:r>
          </a:p>
          <a:p>
            <a:pPr>
              <a:lnSpc>
                <a:spcPct val="90000"/>
              </a:lnSpc>
              <a:buFont typeface="Wingdings" charset="2"/>
              <a:buChar char="Ø"/>
            </a:pPr>
            <a:r>
              <a:rPr lang="en-US"/>
              <a:t>etc.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ADF63B9-7933-F84D-AD99-51747020B384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0421" name="Rectangle 2"/>
          <p:cNvSpPr>
            <a:spLocks noChangeArrowheads="1"/>
          </p:cNvSpPr>
          <p:nvPr/>
        </p:nvSpPr>
        <p:spPr bwMode="auto">
          <a:xfrm>
            <a:off x="1257300" y="114300"/>
            <a:ext cx="6743700" cy="49149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graphicFrame>
        <p:nvGraphicFramePr>
          <p:cNvPr id="60418" name="Object 2"/>
          <p:cNvGraphicFramePr>
            <a:graphicFrameLocks noChangeAspect="1"/>
          </p:cNvGraphicFramePr>
          <p:nvPr/>
        </p:nvGraphicFramePr>
        <p:xfrm>
          <a:off x="1314450" y="0"/>
          <a:ext cx="634365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0" name="Bitmap Image" r:id="rId3" imgW="6942857" imgH="5630061" progId="">
                  <p:embed/>
                </p:oleObj>
              </mc:Choice>
              <mc:Fallback>
                <p:oleObj name="Bitmap Image" r:id="rId3" imgW="6942857" imgH="5630061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0"/>
                        <a:ext cx="6343650" cy="514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08CD29-0FD4-6C46-82BB-CC1A9DCCC1E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1444" name="Rectangle 2"/>
          <p:cNvSpPr>
            <a:spLocks noChangeArrowheads="1"/>
          </p:cNvSpPr>
          <p:nvPr/>
        </p:nvSpPr>
        <p:spPr bwMode="auto">
          <a:xfrm>
            <a:off x="3829050" y="4743450"/>
            <a:ext cx="1485900" cy="2857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pic>
        <p:nvPicPr>
          <p:cNvPr id="61445" name="Picture 3" descr="se_3d_pcb_splitscree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5950" y="-14288"/>
            <a:ext cx="58293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6" name="Text Box 4"/>
          <p:cNvSpPr txBox="1">
            <a:spLocks noChangeArrowheads="1"/>
          </p:cNvSpPr>
          <p:nvPr/>
        </p:nvSpPr>
        <p:spPr bwMode="auto">
          <a:xfrm rot="-5400000">
            <a:off x="-766978" y="1967128"/>
            <a:ext cx="446628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hlink"/>
                </a:solidFill>
                <a:latin typeface="Tahoma" charset="0"/>
              </a:rPr>
              <a:t>Use automated tools to place components</a:t>
            </a:r>
          </a:p>
          <a:p>
            <a:r>
              <a:rPr lang="en-US" sz="1800" dirty="0">
                <a:solidFill>
                  <a:schemeClr val="hlink"/>
                </a:solidFill>
                <a:latin typeface="Tahoma" charset="0"/>
              </a:rPr>
              <a:t>and route wiring.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184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474AE01-3E6A-B245-8DFE-0C7B05740E4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“Problem” (Measuring Water)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5900" y="3257550"/>
            <a:ext cx="6134100" cy="51435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b="1"/>
              <a:t>Problem:</a:t>
            </a:r>
            <a:r>
              <a:rPr lang="en-US" sz="1800"/>
              <a:t> Using these three buckets,</a:t>
            </a:r>
          </a:p>
          <a:p>
            <a:pPr>
              <a:buFontTx/>
              <a:buNone/>
            </a:pPr>
            <a:r>
              <a:rPr lang="en-US" sz="1800"/>
              <a:t>			measure 7 liters of water.</a:t>
            </a:r>
          </a:p>
        </p:txBody>
      </p:sp>
      <p:grpSp>
        <p:nvGrpSpPr>
          <p:cNvPr id="18438" name="Group 12"/>
          <p:cNvGrpSpPr>
            <a:grpSpLocks/>
          </p:cNvGrpSpPr>
          <p:nvPr/>
        </p:nvGrpSpPr>
        <p:grpSpPr bwMode="auto">
          <a:xfrm>
            <a:off x="3257550" y="1485900"/>
            <a:ext cx="2286000" cy="1200150"/>
            <a:chOff x="1776" y="1248"/>
            <a:chExt cx="1920" cy="1008"/>
          </a:xfrm>
        </p:grpSpPr>
        <p:sp>
          <p:nvSpPr>
            <p:cNvPr id="18439" name="AutoShape 4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3 l</a:t>
              </a:r>
            </a:p>
          </p:txBody>
        </p:sp>
        <p:sp>
          <p:nvSpPr>
            <p:cNvPr id="18440" name="AutoShape 5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5 l</a:t>
              </a:r>
            </a:p>
          </p:txBody>
        </p:sp>
        <p:sp>
          <p:nvSpPr>
            <p:cNvPr id="18441" name="AutoShape 6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9 l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B4890E-716D-3D42-8918-4ACEC3C7B28A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2468" name="Picture 2" descr="kit12v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85751"/>
            <a:ext cx="6858000" cy="437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solutions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561,  Sessions 2-3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0D92-C902-D140-8AA4-356D250D41F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75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634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D3A5AAA-4BD9-1341-A280-D097A4BF7CA5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4450" y="2457450"/>
            <a:ext cx="7219950" cy="2514600"/>
          </a:xfr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Function</a:t>
            </a:r>
            <a:r>
              <a:rPr lang="en-US" dirty="0"/>
              <a:t> General-Search(</a:t>
            </a:r>
            <a:r>
              <a:rPr lang="en-US" i="1" dirty="0"/>
              <a:t>problem</a:t>
            </a:r>
            <a:r>
              <a:rPr lang="en-US" dirty="0"/>
              <a:t>, </a:t>
            </a:r>
            <a:r>
              <a:rPr lang="en-US" i="1" dirty="0"/>
              <a:t>strategy</a:t>
            </a:r>
            <a:r>
              <a:rPr lang="en-US" dirty="0"/>
              <a:t>) returns a </a:t>
            </a:r>
            <a:r>
              <a:rPr lang="en-US" i="1" dirty="0"/>
              <a:t>solution</a:t>
            </a:r>
            <a:r>
              <a:rPr lang="en-US" dirty="0"/>
              <a:t>, or failure</a:t>
            </a:r>
          </a:p>
          <a:p>
            <a:pPr>
              <a:buFontTx/>
              <a:buNone/>
            </a:pPr>
            <a:r>
              <a:rPr lang="en-US" dirty="0"/>
              <a:t>	initialize the search tree using the initial state problem</a:t>
            </a:r>
          </a:p>
          <a:p>
            <a:pPr>
              <a:buFontTx/>
              <a:buNone/>
            </a:pPr>
            <a:r>
              <a:rPr lang="en-US" dirty="0"/>
              <a:t>	</a:t>
            </a:r>
            <a:r>
              <a:rPr lang="en-US" b="1" dirty="0"/>
              <a:t>loop do</a:t>
            </a:r>
            <a:endParaRPr lang="en-US" dirty="0"/>
          </a:p>
          <a:p>
            <a:pPr>
              <a:buFontTx/>
              <a:buNone/>
            </a:pPr>
            <a:r>
              <a:rPr lang="en-US" dirty="0"/>
              <a:t>		</a:t>
            </a:r>
            <a:r>
              <a:rPr lang="en-US" b="1" dirty="0"/>
              <a:t>if</a:t>
            </a:r>
            <a:r>
              <a:rPr lang="en-US" dirty="0"/>
              <a:t> there are no candidates for expansion </a:t>
            </a:r>
            <a:r>
              <a:rPr lang="en-US" b="1" dirty="0"/>
              <a:t>then return </a:t>
            </a:r>
            <a:r>
              <a:rPr lang="en-US" dirty="0"/>
              <a:t>failure</a:t>
            </a:r>
          </a:p>
          <a:p>
            <a:pPr>
              <a:buFontTx/>
              <a:buNone/>
            </a:pPr>
            <a:r>
              <a:rPr lang="en-US" dirty="0"/>
              <a:t>		choose a leaf node for expansion according to strategy</a:t>
            </a:r>
          </a:p>
          <a:p>
            <a:pPr>
              <a:buFontTx/>
              <a:buNone/>
            </a:pPr>
            <a:r>
              <a:rPr lang="en-US" b="1" dirty="0"/>
              <a:t>		if </a:t>
            </a:r>
            <a:r>
              <a:rPr lang="en-US" dirty="0"/>
              <a:t>the node contains a goal state </a:t>
            </a:r>
            <a:r>
              <a:rPr lang="en-US" b="1" dirty="0"/>
              <a:t>then</a:t>
            </a:r>
          </a:p>
          <a:p>
            <a:pPr>
              <a:buFontTx/>
              <a:buNone/>
            </a:pPr>
            <a:r>
              <a:rPr lang="en-US" b="1" dirty="0"/>
              <a:t>			return</a:t>
            </a:r>
            <a:r>
              <a:rPr lang="en-US" dirty="0"/>
              <a:t> the corresponding solution</a:t>
            </a:r>
          </a:p>
          <a:p>
            <a:pPr>
              <a:buFontTx/>
              <a:buNone/>
            </a:pPr>
            <a:r>
              <a:rPr lang="en-US" dirty="0"/>
              <a:t>		</a:t>
            </a:r>
            <a:r>
              <a:rPr lang="en-US" b="1" dirty="0"/>
              <a:t>else </a:t>
            </a:r>
            <a:r>
              <a:rPr lang="en-US" dirty="0"/>
              <a:t>expand the node and add resulting nodes to the search tree</a:t>
            </a:r>
          </a:p>
          <a:p>
            <a:pPr>
              <a:buFontTx/>
              <a:buNone/>
            </a:pPr>
            <a:r>
              <a:rPr lang="en-US" dirty="0"/>
              <a:t>	</a:t>
            </a:r>
            <a:r>
              <a:rPr lang="en-US" b="1" dirty="0"/>
              <a:t>end</a:t>
            </a:r>
          </a:p>
        </p:txBody>
      </p:sp>
      <p:sp>
        <p:nvSpPr>
          <p:cNvPr id="634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Algorithms</a:t>
            </a:r>
          </a:p>
        </p:txBody>
      </p:sp>
      <p:sp>
        <p:nvSpPr>
          <p:cNvPr id="63494" name="Rectangle 5"/>
          <p:cNvSpPr>
            <a:spLocks noChangeArrowheads="1"/>
          </p:cNvSpPr>
          <p:nvPr/>
        </p:nvSpPr>
        <p:spPr bwMode="auto">
          <a:xfrm>
            <a:off x="1485900" y="914400"/>
            <a:ext cx="6134100" cy="18288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kumimoji="1" lang="en-US" sz="1200" b="1">
              <a:latin typeface="Tahoma" charset="0"/>
            </a:endParaRPr>
          </a:p>
        </p:txBody>
      </p:sp>
      <p:sp>
        <p:nvSpPr>
          <p:cNvPr id="63495" name="Text Box 6"/>
          <p:cNvSpPr txBox="1">
            <a:spLocks noChangeArrowheads="1"/>
          </p:cNvSpPr>
          <p:nvPr/>
        </p:nvSpPr>
        <p:spPr bwMode="auto">
          <a:xfrm>
            <a:off x="1485900" y="1028700"/>
            <a:ext cx="6115050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chemeClr val="hlink"/>
                </a:solidFill>
                <a:latin typeface="Tahoma" charset="0"/>
              </a:rPr>
              <a:t>Basic idea:</a:t>
            </a:r>
          </a:p>
          <a:p>
            <a:pPr>
              <a:spcBef>
                <a:spcPct val="50000"/>
              </a:spcBef>
            </a:pPr>
            <a:r>
              <a:rPr lang="en-US" sz="1800">
                <a:latin typeface="Tahoma" charset="0"/>
              </a:rPr>
              <a:t>offline, systematic exploration of simulated state-space by generating successors of explored states (expanding)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634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D3A5AAA-4BD9-1341-A280-D097A4BF7CA5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34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</a:t>
            </a:r>
            <a:r>
              <a:rPr lang="en-US" dirty="0" err="1"/>
              <a:t>micro_mouse</a:t>
            </a:r>
            <a:r>
              <a:rPr lang="en-US" dirty="0"/>
              <a:t> searches in a maze</a:t>
            </a:r>
          </a:p>
        </p:txBody>
      </p:sp>
      <p:sp>
        <p:nvSpPr>
          <p:cNvPr id="63494" name="Rectangle 5"/>
          <p:cNvSpPr>
            <a:spLocks noChangeArrowheads="1"/>
          </p:cNvSpPr>
          <p:nvPr/>
        </p:nvSpPr>
        <p:spPr bwMode="auto">
          <a:xfrm>
            <a:off x="1485900" y="914400"/>
            <a:ext cx="6134100" cy="18288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57175" indent="-2571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kumimoji="1" lang="en-US" sz="1200" b="1">
              <a:latin typeface="Tahoma" charset="0"/>
            </a:endParaRPr>
          </a:p>
        </p:txBody>
      </p:sp>
      <p:pic>
        <p:nvPicPr>
          <p:cNvPr id="9" name="micromouse search a maze.mp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0250" y="900113"/>
            <a:ext cx="5143500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706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CFBEC2-E9FE-0A44-9E49-17D008520BE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706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Traveling from Arad To Bucharest</a:t>
            </a:r>
          </a:p>
        </p:txBody>
      </p:sp>
      <p:pic>
        <p:nvPicPr>
          <p:cNvPr id="70661" name="Picture 3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 bwMode="auto">
          <a:xfrm>
            <a:off x="1485900" y="1064419"/>
            <a:ext cx="5886450" cy="3563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Oval 4"/>
          <p:cNvSpPr>
            <a:spLocks noChangeArrowheads="1"/>
          </p:cNvSpPr>
          <p:nvPr/>
        </p:nvSpPr>
        <p:spPr bwMode="auto">
          <a:xfrm>
            <a:off x="2114550" y="1885950"/>
            <a:ext cx="285750" cy="2857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70663" name="Oval 5"/>
          <p:cNvSpPr>
            <a:spLocks noChangeArrowheads="1"/>
          </p:cNvSpPr>
          <p:nvPr/>
        </p:nvSpPr>
        <p:spPr bwMode="auto">
          <a:xfrm>
            <a:off x="5257800" y="3657600"/>
            <a:ext cx="285750" cy="2857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716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768259E-12D7-5946-AD1D-83493DDD07F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Problem Space to Search Tree </a:t>
            </a:r>
          </a:p>
        </p:txBody>
      </p:sp>
      <p:sp>
        <p:nvSpPr>
          <p:cNvPr id="716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material in this and following slides is from</a:t>
            </a:r>
          </a:p>
          <a:p>
            <a:pPr>
              <a:buFontTx/>
              <a:buNone/>
            </a:pPr>
            <a:r>
              <a:rPr lang="en-US">
                <a:hlinkClick r:id="rId2"/>
              </a:rPr>
              <a:t>http://www.cs.kuleuven.ac.be/~dannyd/FAI/</a:t>
            </a:r>
            <a:r>
              <a:rPr lang="en-US"/>
              <a:t>           check it out!</a:t>
            </a:r>
          </a:p>
        </p:txBody>
      </p:sp>
      <p:grpSp>
        <p:nvGrpSpPr>
          <p:cNvPr id="71686" name="Group 118"/>
          <p:cNvGrpSpPr>
            <a:grpSpLocks/>
          </p:cNvGrpSpPr>
          <p:nvPr/>
        </p:nvGrpSpPr>
        <p:grpSpPr bwMode="auto">
          <a:xfrm>
            <a:off x="2905125" y="1787128"/>
            <a:ext cx="3294460" cy="1039415"/>
            <a:chOff x="1480" y="1501"/>
            <a:chExt cx="2767" cy="873"/>
          </a:xfrm>
        </p:grpSpPr>
        <p:sp>
          <p:nvSpPr>
            <p:cNvPr id="262149" name="Rectangle 5"/>
            <p:cNvSpPr>
              <a:spLocks noChangeArrowheads="1"/>
            </p:cNvSpPr>
            <p:nvPr/>
          </p:nvSpPr>
          <p:spPr bwMode="auto">
            <a:xfrm>
              <a:off x="1480" y="1501"/>
              <a:ext cx="2767" cy="76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350">
                <a:effectLst>
                  <a:outerShdw blurRad="38100" dist="38100" dir="2700000" algn="tl">
                    <a:srgbClr val="FFFFFF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262151" name="Oval 7"/>
            <p:cNvSpPr>
              <a:spLocks noChangeArrowheads="1"/>
            </p:cNvSpPr>
            <p:nvPr/>
          </p:nvSpPr>
          <p:spPr bwMode="auto">
            <a:xfrm>
              <a:off x="1989" y="1568"/>
              <a:ext cx="182" cy="1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3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A</a:t>
              </a:r>
              <a:endParaRPr lang="en-US" sz="12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262152" name="Oval 8"/>
            <p:cNvSpPr>
              <a:spLocks noChangeArrowheads="1"/>
            </p:cNvSpPr>
            <p:nvPr/>
          </p:nvSpPr>
          <p:spPr bwMode="auto">
            <a:xfrm>
              <a:off x="2171" y="2042"/>
              <a:ext cx="182" cy="1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3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  <a:endParaRPr lang="en-US" sz="1200">
                <a:solidFill>
                  <a:srgbClr val="000099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262153" name="Oval 9"/>
            <p:cNvSpPr>
              <a:spLocks noChangeArrowheads="1"/>
            </p:cNvSpPr>
            <p:nvPr/>
          </p:nvSpPr>
          <p:spPr bwMode="auto">
            <a:xfrm>
              <a:off x="2863" y="1568"/>
              <a:ext cx="182" cy="1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3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</a:p>
          </p:txBody>
        </p:sp>
        <p:sp>
          <p:nvSpPr>
            <p:cNvPr id="262154" name="Oval 10"/>
            <p:cNvSpPr>
              <a:spLocks noChangeArrowheads="1"/>
            </p:cNvSpPr>
            <p:nvPr/>
          </p:nvSpPr>
          <p:spPr bwMode="auto">
            <a:xfrm>
              <a:off x="2608" y="2042"/>
              <a:ext cx="183" cy="1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3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E</a:t>
              </a:r>
            </a:p>
          </p:txBody>
        </p:sp>
        <p:sp>
          <p:nvSpPr>
            <p:cNvPr id="262155" name="Oval 11"/>
            <p:cNvSpPr>
              <a:spLocks noChangeArrowheads="1"/>
            </p:cNvSpPr>
            <p:nvPr/>
          </p:nvSpPr>
          <p:spPr bwMode="auto">
            <a:xfrm>
              <a:off x="3628" y="1568"/>
              <a:ext cx="182" cy="1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3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C</a:t>
              </a:r>
            </a:p>
          </p:txBody>
        </p:sp>
        <p:sp>
          <p:nvSpPr>
            <p:cNvPr id="262156" name="Oval 12"/>
            <p:cNvSpPr>
              <a:spLocks noChangeArrowheads="1"/>
            </p:cNvSpPr>
            <p:nvPr/>
          </p:nvSpPr>
          <p:spPr bwMode="auto">
            <a:xfrm>
              <a:off x="3337" y="2042"/>
              <a:ext cx="182" cy="1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3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F</a:t>
              </a:r>
            </a:p>
          </p:txBody>
        </p:sp>
        <p:sp>
          <p:nvSpPr>
            <p:cNvPr id="262157" name="Oval 13"/>
            <p:cNvSpPr>
              <a:spLocks noChangeArrowheads="1"/>
            </p:cNvSpPr>
            <p:nvPr/>
          </p:nvSpPr>
          <p:spPr bwMode="auto">
            <a:xfrm>
              <a:off x="3883" y="1875"/>
              <a:ext cx="182" cy="140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262158" name="Oval 14"/>
            <p:cNvSpPr>
              <a:spLocks noChangeArrowheads="1"/>
            </p:cNvSpPr>
            <p:nvPr/>
          </p:nvSpPr>
          <p:spPr bwMode="auto">
            <a:xfrm>
              <a:off x="1625" y="1791"/>
              <a:ext cx="182" cy="140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>
                <a:solidFill>
                  <a:srgbClr val="00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charset="0"/>
              </a:endParaRPr>
            </a:p>
          </p:txBody>
        </p:sp>
        <p:sp>
          <p:nvSpPr>
            <p:cNvPr id="262159" name="Text Box 15"/>
            <p:cNvSpPr txBox="1">
              <a:spLocks noChangeArrowheads="1"/>
            </p:cNvSpPr>
            <p:nvPr/>
          </p:nvSpPr>
          <p:spPr bwMode="auto">
            <a:xfrm>
              <a:off x="3874" y="1845"/>
              <a:ext cx="253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G</a:t>
              </a:r>
            </a:p>
          </p:txBody>
        </p:sp>
        <p:sp>
          <p:nvSpPr>
            <p:cNvPr id="262160" name="Text Box 16"/>
            <p:cNvSpPr txBox="1">
              <a:spLocks noChangeArrowheads="1"/>
            </p:cNvSpPr>
            <p:nvPr/>
          </p:nvSpPr>
          <p:spPr bwMode="auto">
            <a:xfrm>
              <a:off x="1611" y="1749"/>
              <a:ext cx="25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S</a:t>
              </a:r>
            </a:p>
          </p:txBody>
        </p:sp>
        <p:cxnSp>
          <p:nvCxnSpPr>
            <p:cNvPr id="71782" name="AutoShape 17"/>
            <p:cNvCxnSpPr>
              <a:cxnSpLocks noChangeShapeType="1"/>
              <a:stCxn id="262160" idx="0"/>
              <a:endCxn id="262151" idx="2"/>
            </p:cNvCxnSpPr>
            <p:nvPr/>
          </p:nvCxnSpPr>
          <p:spPr bwMode="auto">
            <a:xfrm flipV="1">
              <a:off x="1739" y="1638"/>
              <a:ext cx="250" cy="11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783" name="AutoShape 18"/>
            <p:cNvCxnSpPr>
              <a:cxnSpLocks noChangeShapeType="1"/>
              <a:stCxn id="262158" idx="4"/>
              <a:endCxn id="262152" idx="2"/>
            </p:cNvCxnSpPr>
            <p:nvPr/>
          </p:nvCxnSpPr>
          <p:spPr bwMode="auto">
            <a:xfrm>
              <a:off x="1716" y="1931"/>
              <a:ext cx="455" cy="18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784" name="AutoShape 19"/>
            <p:cNvCxnSpPr>
              <a:cxnSpLocks noChangeShapeType="1"/>
              <a:stCxn id="262151" idx="6"/>
              <a:endCxn id="262153" idx="2"/>
            </p:cNvCxnSpPr>
            <p:nvPr/>
          </p:nvCxnSpPr>
          <p:spPr bwMode="auto">
            <a:xfrm>
              <a:off x="2171" y="1638"/>
              <a:ext cx="69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785" name="AutoShape 20"/>
            <p:cNvCxnSpPr>
              <a:cxnSpLocks noChangeShapeType="1"/>
              <a:stCxn id="262152" idx="6"/>
              <a:endCxn id="262154" idx="2"/>
            </p:cNvCxnSpPr>
            <p:nvPr/>
          </p:nvCxnSpPr>
          <p:spPr bwMode="auto">
            <a:xfrm>
              <a:off x="2353" y="2112"/>
              <a:ext cx="25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786" name="AutoShape 21"/>
            <p:cNvCxnSpPr>
              <a:cxnSpLocks noChangeShapeType="1"/>
              <a:stCxn id="262153" idx="6"/>
              <a:endCxn id="262155" idx="2"/>
            </p:cNvCxnSpPr>
            <p:nvPr/>
          </p:nvCxnSpPr>
          <p:spPr bwMode="auto">
            <a:xfrm>
              <a:off x="3045" y="1638"/>
              <a:ext cx="583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787" name="AutoShape 22"/>
            <p:cNvCxnSpPr>
              <a:cxnSpLocks noChangeShapeType="1"/>
              <a:stCxn id="262154" idx="6"/>
              <a:endCxn id="262156" idx="2"/>
            </p:cNvCxnSpPr>
            <p:nvPr/>
          </p:nvCxnSpPr>
          <p:spPr bwMode="auto">
            <a:xfrm>
              <a:off x="2791" y="2112"/>
              <a:ext cx="54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788" name="AutoShape 23"/>
            <p:cNvCxnSpPr>
              <a:cxnSpLocks noChangeShapeType="1"/>
              <a:stCxn id="262156" idx="6"/>
              <a:endCxn id="262157" idx="3"/>
            </p:cNvCxnSpPr>
            <p:nvPr/>
          </p:nvCxnSpPr>
          <p:spPr bwMode="auto">
            <a:xfrm flipV="1">
              <a:off x="3519" y="1994"/>
              <a:ext cx="391" cy="11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789" name="AutoShape 24"/>
            <p:cNvCxnSpPr>
              <a:cxnSpLocks noChangeShapeType="1"/>
              <a:stCxn id="262151" idx="4"/>
              <a:endCxn id="262152" idx="0"/>
            </p:cNvCxnSpPr>
            <p:nvPr/>
          </p:nvCxnSpPr>
          <p:spPr bwMode="auto">
            <a:xfrm>
              <a:off x="2080" y="1708"/>
              <a:ext cx="182" cy="3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790" name="AutoShape 25"/>
            <p:cNvCxnSpPr>
              <a:cxnSpLocks noChangeShapeType="1"/>
              <a:stCxn id="262154" idx="0"/>
              <a:endCxn id="262153" idx="4"/>
            </p:cNvCxnSpPr>
            <p:nvPr/>
          </p:nvCxnSpPr>
          <p:spPr bwMode="auto">
            <a:xfrm flipV="1">
              <a:off x="2699" y="1708"/>
              <a:ext cx="255" cy="33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62170" name="Text Box 26"/>
            <p:cNvSpPr txBox="1">
              <a:spLocks noChangeArrowheads="1"/>
            </p:cNvSpPr>
            <p:nvPr/>
          </p:nvSpPr>
          <p:spPr bwMode="auto">
            <a:xfrm>
              <a:off x="1735" y="1536"/>
              <a:ext cx="24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3</a:t>
              </a:r>
            </a:p>
          </p:txBody>
        </p:sp>
        <p:sp>
          <p:nvSpPr>
            <p:cNvPr id="262171" name="Text Box 27"/>
            <p:cNvSpPr txBox="1">
              <a:spLocks noChangeArrowheads="1"/>
            </p:cNvSpPr>
            <p:nvPr/>
          </p:nvSpPr>
          <p:spPr bwMode="auto">
            <a:xfrm>
              <a:off x="1800" y="2009"/>
              <a:ext cx="24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4</a:t>
              </a:r>
            </a:p>
          </p:txBody>
        </p:sp>
        <p:sp>
          <p:nvSpPr>
            <p:cNvPr id="262172" name="Text Box 28"/>
            <p:cNvSpPr txBox="1">
              <a:spLocks noChangeArrowheads="1"/>
            </p:cNvSpPr>
            <p:nvPr/>
          </p:nvSpPr>
          <p:spPr bwMode="auto">
            <a:xfrm>
              <a:off x="2419" y="1535"/>
              <a:ext cx="24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4</a:t>
              </a:r>
            </a:p>
          </p:txBody>
        </p:sp>
        <p:sp>
          <p:nvSpPr>
            <p:cNvPr id="262173" name="Text Box 29"/>
            <p:cNvSpPr txBox="1">
              <a:spLocks noChangeArrowheads="1"/>
            </p:cNvSpPr>
            <p:nvPr/>
          </p:nvSpPr>
          <p:spPr bwMode="auto">
            <a:xfrm>
              <a:off x="2965" y="2122"/>
              <a:ext cx="24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4</a:t>
              </a:r>
            </a:p>
          </p:txBody>
        </p:sp>
        <p:sp>
          <p:nvSpPr>
            <p:cNvPr id="262174" name="Text Box 30"/>
            <p:cNvSpPr txBox="1">
              <a:spLocks noChangeArrowheads="1"/>
            </p:cNvSpPr>
            <p:nvPr/>
          </p:nvSpPr>
          <p:spPr bwMode="auto">
            <a:xfrm>
              <a:off x="2135" y="1786"/>
              <a:ext cx="24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62175" name="Text Box 31"/>
            <p:cNvSpPr txBox="1">
              <a:spLocks noChangeArrowheads="1"/>
            </p:cNvSpPr>
            <p:nvPr/>
          </p:nvSpPr>
          <p:spPr bwMode="auto">
            <a:xfrm>
              <a:off x="2856" y="1815"/>
              <a:ext cx="24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5</a:t>
              </a:r>
            </a:p>
          </p:txBody>
        </p:sp>
        <p:sp>
          <p:nvSpPr>
            <p:cNvPr id="262176" name="Text Box 32"/>
            <p:cNvSpPr txBox="1">
              <a:spLocks noChangeArrowheads="1"/>
            </p:cNvSpPr>
            <p:nvPr/>
          </p:nvSpPr>
          <p:spPr bwMode="auto">
            <a:xfrm>
              <a:off x="3256" y="1535"/>
              <a:ext cx="24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4</a:t>
              </a:r>
            </a:p>
          </p:txBody>
        </p:sp>
        <p:sp>
          <p:nvSpPr>
            <p:cNvPr id="262177" name="Text Box 33"/>
            <p:cNvSpPr txBox="1">
              <a:spLocks noChangeArrowheads="1"/>
            </p:cNvSpPr>
            <p:nvPr/>
          </p:nvSpPr>
          <p:spPr bwMode="auto">
            <a:xfrm>
              <a:off x="3657" y="2066"/>
              <a:ext cx="24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3</a:t>
              </a:r>
            </a:p>
          </p:txBody>
        </p:sp>
        <p:sp>
          <p:nvSpPr>
            <p:cNvPr id="262179" name="Text Box 35"/>
            <p:cNvSpPr txBox="1">
              <a:spLocks noChangeArrowheads="1"/>
            </p:cNvSpPr>
            <p:nvPr/>
          </p:nvSpPr>
          <p:spPr bwMode="auto">
            <a:xfrm>
              <a:off x="2419" y="2104"/>
              <a:ext cx="24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2</a:t>
              </a:r>
              <a:endParaRPr lang="en-US" sz="1350">
                <a:effectLst>
                  <a:outerShdw blurRad="38100" dist="38100" dir="2700000" algn="tl">
                    <a:srgbClr val="DDDDDD"/>
                  </a:outerShdw>
                </a:effectLst>
                <a:latin typeface="Comic Sans MS" charset="0"/>
              </a:endParaRPr>
            </a:p>
          </p:txBody>
        </p:sp>
      </p:grp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2594047" y="2855117"/>
            <a:ext cx="4800600" cy="2132409"/>
            <a:chOff x="96" y="1824"/>
            <a:chExt cx="5616" cy="2496"/>
          </a:xfrm>
        </p:grpSpPr>
        <p:sp>
          <p:nvSpPr>
            <p:cNvPr id="71690" name="Rectangle 37"/>
            <p:cNvSpPr>
              <a:spLocks noChangeArrowheads="1"/>
            </p:cNvSpPr>
            <p:nvPr/>
          </p:nvSpPr>
          <p:spPr bwMode="auto">
            <a:xfrm>
              <a:off x="96" y="1824"/>
              <a:ext cx="5616" cy="24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grpSp>
          <p:nvGrpSpPr>
            <p:cNvPr id="71691" name="Group 38"/>
            <p:cNvGrpSpPr>
              <a:grpSpLocks/>
            </p:cNvGrpSpPr>
            <p:nvPr/>
          </p:nvGrpSpPr>
          <p:grpSpPr bwMode="auto">
            <a:xfrm>
              <a:off x="143" y="1920"/>
              <a:ext cx="5566" cy="2318"/>
              <a:chOff x="143" y="1920"/>
              <a:chExt cx="5566" cy="2318"/>
            </a:xfrm>
          </p:grpSpPr>
          <p:sp>
            <p:nvSpPr>
              <p:cNvPr id="262183" name="Oval 39"/>
              <p:cNvSpPr>
                <a:spLocks noChangeArrowheads="1"/>
              </p:cNvSpPr>
              <p:nvPr/>
            </p:nvSpPr>
            <p:spPr bwMode="auto">
              <a:xfrm>
                <a:off x="2737" y="1920"/>
                <a:ext cx="241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omic Sans MS" charset="0"/>
                  </a:rPr>
                  <a:t>S</a:t>
                </a:r>
              </a:p>
            </p:txBody>
          </p:sp>
          <p:sp>
            <p:nvSpPr>
              <p:cNvPr id="262184" name="Oval 40"/>
              <p:cNvSpPr>
                <a:spLocks noChangeArrowheads="1"/>
              </p:cNvSpPr>
              <p:nvPr/>
            </p:nvSpPr>
            <p:spPr bwMode="auto">
              <a:xfrm>
                <a:off x="1297" y="2112"/>
                <a:ext cx="241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A</a:t>
                </a:r>
              </a:p>
            </p:txBody>
          </p:sp>
          <p:sp>
            <p:nvSpPr>
              <p:cNvPr id="262185" name="Oval 41"/>
              <p:cNvSpPr>
                <a:spLocks noChangeArrowheads="1"/>
              </p:cNvSpPr>
              <p:nvPr/>
            </p:nvSpPr>
            <p:spPr bwMode="auto">
              <a:xfrm>
                <a:off x="4368" y="2112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D</a:t>
                </a:r>
              </a:p>
            </p:txBody>
          </p:sp>
          <p:sp>
            <p:nvSpPr>
              <p:cNvPr id="262186" name="Oval 42"/>
              <p:cNvSpPr>
                <a:spLocks noChangeArrowheads="1"/>
              </p:cNvSpPr>
              <p:nvPr/>
            </p:nvSpPr>
            <p:spPr bwMode="auto">
              <a:xfrm>
                <a:off x="384" y="2496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B</a:t>
                </a:r>
              </a:p>
            </p:txBody>
          </p:sp>
          <p:sp>
            <p:nvSpPr>
              <p:cNvPr id="262187" name="Oval 43"/>
              <p:cNvSpPr>
                <a:spLocks noChangeArrowheads="1"/>
              </p:cNvSpPr>
              <p:nvPr/>
            </p:nvSpPr>
            <p:spPr bwMode="auto">
              <a:xfrm>
                <a:off x="1872" y="2496"/>
                <a:ext cx="241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D</a:t>
                </a:r>
              </a:p>
            </p:txBody>
          </p:sp>
          <p:sp>
            <p:nvSpPr>
              <p:cNvPr id="262188" name="Oval 44"/>
              <p:cNvSpPr>
                <a:spLocks noChangeArrowheads="1"/>
              </p:cNvSpPr>
              <p:nvPr/>
            </p:nvSpPr>
            <p:spPr bwMode="auto">
              <a:xfrm>
                <a:off x="5137" y="2496"/>
                <a:ext cx="241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E</a:t>
                </a:r>
              </a:p>
            </p:txBody>
          </p:sp>
          <p:sp>
            <p:nvSpPr>
              <p:cNvPr id="262189" name="Oval 45"/>
              <p:cNvSpPr>
                <a:spLocks noChangeArrowheads="1"/>
              </p:cNvSpPr>
              <p:nvPr/>
            </p:nvSpPr>
            <p:spPr bwMode="auto">
              <a:xfrm>
                <a:off x="3648" y="2496"/>
                <a:ext cx="241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A</a:t>
                </a:r>
              </a:p>
            </p:txBody>
          </p:sp>
          <p:sp>
            <p:nvSpPr>
              <p:cNvPr id="262190" name="Oval 46"/>
              <p:cNvSpPr>
                <a:spLocks noChangeArrowheads="1"/>
              </p:cNvSpPr>
              <p:nvPr/>
            </p:nvSpPr>
            <p:spPr bwMode="auto">
              <a:xfrm>
                <a:off x="19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C</a:t>
                </a:r>
              </a:p>
            </p:txBody>
          </p:sp>
          <p:sp>
            <p:nvSpPr>
              <p:cNvPr id="262191" name="Oval 47"/>
              <p:cNvSpPr>
                <a:spLocks noChangeArrowheads="1"/>
              </p:cNvSpPr>
              <p:nvPr/>
            </p:nvSpPr>
            <p:spPr bwMode="auto">
              <a:xfrm>
                <a:off x="865" y="2928"/>
                <a:ext cx="241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E</a:t>
                </a:r>
              </a:p>
            </p:txBody>
          </p:sp>
          <p:sp>
            <p:nvSpPr>
              <p:cNvPr id="262192" name="Oval 48"/>
              <p:cNvSpPr>
                <a:spLocks noChangeArrowheads="1"/>
              </p:cNvSpPr>
              <p:nvPr/>
            </p:nvSpPr>
            <p:spPr bwMode="auto">
              <a:xfrm>
                <a:off x="2064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E</a:t>
                </a:r>
              </a:p>
            </p:txBody>
          </p:sp>
          <p:sp>
            <p:nvSpPr>
              <p:cNvPr id="262193" name="Oval 49"/>
              <p:cNvSpPr>
                <a:spLocks noChangeArrowheads="1"/>
              </p:cNvSpPr>
              <p:nvPr/>
            </p:nvSpPr>
            <p:spPr bwMode="auto">
              <a:xfrm>
                <a:off x="3456" y="2928"/>
                <a:ext cx="241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B</a:t>
                </a:r>
              </a:p>
            </p:txBody>
          </p:sp>
          <p:sp>
            <p:nvSpPr>
              <p:cNvPr id="262194" name="Oval 50"/>
              <p:cNvSpPr>
                <a:spLocks noChangeArrowheads="1"/>
              </p:cNvSpPr>
              <p:nvPr/>
            </p:nvSpPr>
            <p:spPr bwMode="auto">
              <a:xfrm>
                <a:off x="4752" y="2928"/>
                <a:ext cx="240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B</a:t>
                </a:r>
              </a:p>
            </p:txBody>
          </p:sp>
          <p:sp>
            <p:nvSpPr>
              <p:cNvPr id="262195" name="Oval 51"/>
              <p:cNvSpPr>
                <a:spLocks noChangeArrowheads="1"/>
              </p:cNvSpPr>
              <p:nvPr/>
            </p:nvSpPr>
            <p:spPr bwMode="auto">
              <a:xfrm>
                <a:off x="5231" y="2928"/>
                <a:ext cx="241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F</a:t>
                </a:r>
              </a:p>
            </p:txBody>
          </p:sp>
          <p:sp>
            <p:nvSpPr>
              <p:cNvPr id="262196" name="Oval 52"/>
              <p:cNvSpPr>
                <a:spLocks noChangeArrowheads="1"/>
              </p:cNvSpPr>
              <p:nvPr/>
            </p:nvSpPr>
            <p:spPr bwMode="auto">
              <a:xfrm>
                <a:off x="578" y="3312"/>
                <a:ext cx="241" cy="1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D</a:t>
                </a:r>
              </a:p>
            </p:txBody>
          </p:sp>
          <p:sp>
            <p:nvSpPr>
              <p:cNvPr id="262197" name="Oval 53"/>
              <p:cNvSpPr>
                <a:spLocks noChangeArrowheads="1"/>
              </p:cNvSpPr>
              <p:nvPr/>
            </p:nvSpPr>
            <p:spPr bwMode="auto">
              <a:xfrm>
                <a:off x="1152" y="3312"/>
                <a:ext cx="241" cy="1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F</a:t>
                </a:r>
              </a:p>
            </p:txBody>
          </p:sp>
          <p:sp>
            <p:nvSpPr>
              <p:cNvPr id="262198" name="Oval 54"/>
              <p:cNvSpPr>
                <a:spLocks noChangeArrowheads="1"/>
              </p:cNvSpPr>
              <p:nvPr/>
            </p:nvSpPr>
            <p:spPr bwMode="auto">
              <a:xfrm>
                <a:off x="1776" y="3312"/>
                <a:ext cx="241" cy="1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B</a:t>
                </a:r>
              </a:p>
            </p:txBody>
          </p:sp>
          <p:sp>
            <p:nvSpPr>
              <p:cNvPr id="262199" name="Oval 55"/>
              <p:cNvSpPr>
                <a:spLocks noChangeArrowheads="1"/>
              </p:cNvSpPr>
              <p:nvPr/>
            </p:nvSpPr>
            <p:spPr bwMode="auto">
              <a:xfrm>
                <a:off x="2400" y="3312"/>
                <a:ext cx="241" cy="1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F</a:t>
                </a:r>
              </a:p>
            </p:txBody>
          </p:sp>
          <p:sp>
            <p:nvSpPr>
              <p:cNvPr id="262200" name="Oval 56"/>
              <p:cNvSpPr>
                <a:spLocks noChangeArrowheads="1"/>
              </p:cNvSpPr>
              <p:nvPr/>
            </p:nvSpPr>
            <p:spPr bwMode="auto">
              <a:xfrm>
                <a:off x="3216" y="3312"/>
                <a:ext cx="240" cy="1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C</a:t>
                </a:r>
              </a:p>
            </p:txBody>
          </p:sp>
          <p:sp>
            <p:nvSpPr>
              <p:cNvPr id="262201" name="Oval 57"/>
              <p:cNvSpPr>
                <a:spLocks noChangeArrowheads="1"/>
              </p:cNvSpPr>
              <p:nvPr/>
            </p:nvSpPr>
            <p:spPr bwMode="auto">
              <a:xfrm>
                <a:off x="3697" y="3312"/>
                <a:ext cx="241" cy="1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E</a:t>
                </a:r>
              </a:p>
            </p:txBody>
          </p:sp>
          <p:sp>
            <p:nvSpPr>
              <p:cNvPr id="262202" name="Oval 58"/>
              <p:cNvSpPr>
                <a:spLocks noChangeArrowheads="1"/>
              </p:cNvSpPr>
              <p:nvPr/>
            </p:nvSpPr>
            <p:spPr bwMode="auto">
              <a:xfrm>
                <a:off x="4368" y="3312"/>
                <a:ext cx="240" cy="1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A</a:t>
                </a:r>
              </a:p>
            </p:txBody>
          </p:sp>
          <p:sp>
            <p:nvSpPr>
              <p:cNvPr id="262203" name="Oval 59"/>
              <p:cNvSpPr>
                <a:spLocks noChangeArrowheads="1"/>
              </p:cNvSpPr>
              <p:nvPr/>
            </p:nvSpPr>
            <p:spPr bwMode="auto">
              <a:xfrm>
                <a:off x="4848" y="3312"/>
                <a:ext cx="240" cy="1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C</a:t>
                </a:r>
              </a:p>
            </p:txBody>
          </p:sp>
          <p:sp>
            <p:nvSpPr>
              <p:cNvPr id="262204" name="Oval 60"/>
              <p:cNvSpPr>
                <a:spLocks noChangeArrowheads="1"/>
              </p:cNvSpPr>
              <p:nvPr/>
            </p:nvSpPr>
            <p:spPr bwMode="auto">
              <a:xfrm>
                <a:off x="5280" y="3312"/>
                <a:ext cx="240" cy="191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omic Sans MS" charset="0"/>
                  </a:rPr>
                  <a:t>G</a:t>
                </a:r>
              </a:p>
            </p:txBody>
          </p:sp>
          <p:sp>
            <p:nvSpPr>
              <p:cNvPr id="262205" name="Oval 61"/>
              <p:cNvSpPr>
                <a:spLocks noChangeArrowheads="1"/>
              </p:cNvSpPr>
              <p:nvPr/>
            </p:nvSpPr>
            <p:spPr bwMode="auto">
              <a:xfrm>
                <a:off x="1152" y="3696"/>
                <a:ext cx="241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omic Sans MS" charset="0"/>
                  </a:rPr>
                  <a:t>G</a:t>
                </a:r>
              </a:p>
            </p:txBody>
          </p:sp>
          <p:sp>
            <p:nvSpPr>
              <p:cNvPr id="262206" name="Oval 62"/>
              <p:cNvSpPr>
                <a:spLocks noChangeArrowheads="1"/>
              </p:cNvSpPr>
              <p:nvPr/>
            </p:nvSpPr>
            <p:spPr bwMode="auto">
              <a:xfrm>
                <a:off x="1776" y="3696"/>
                <a:ext cx="241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C</a:t>
                </a:r>
              </a:p>
            </p:txBody>
          </p:sp>
          <p:sp>
            <p:nvSpPr>
              <p:cNvPr id="262207" name="Oval 63"/>
              <p:cNvSpPr>
                <a:spLocks noChangeArrowheads="1"/>
              </p:cNvSpPr>
              <p:nvPr/>
            </p:nvSpPr>
            <p:spPr bwMode="auto">
              <a:xfrm>
                <a:off x="2400" y="3696"/>
                <a:ext cx="241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omic Sans MS" charset="0"/>
                  </a:rPr>
                  <a:t>G</a:t>
                </a:r>
              </a:p>
            </p:txBody>
          </p:sp>
          <p:sp>
            <p:nvSpPr>
              <p:cNvPr id="262208" name="Oval 64"/>
              <p:cNvSpPr>
                <a:spLocks noChangeArrowheads="1"/>
              </p:cNvSpPr>
              <p:nvPr/>
            </p:nvSpPr>
            <p:spPr bwMode="auto">
              <a:xfrm>
                <a:off x="3697" y="3696"/>
                <a:ext cx="241" cy="1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F</a:t>
                </a:r>
              </a:p>
            </p:txBody>
          </p:sp>
          <p:sp>
            <p:nvSpPr>
              <p:cNvPr id="262209" name="Oval 65"/>
              <p:cNvSpPr>
                <a:spLocks noChangeArrowheads="1"/>
              </p:cNvSpPr>
              <p:nvPr/>
            </p:nvSpPr>
            <p:spPr bwMode="auto">
              <a:xfrm>
                <a:off x="3697" y="4032"/>
                <a:ext cx="241" cy="192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20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omic Sans MS" charset="0"/>
                  </a:rPr>
                  <a:t>G</a:t>
                </a:r>
              </a:p>
            </p:txBody>
          </p:sp>
          <p:cxnSp>
            <p:nvCxnSpPr>
              <p:cNvPr id="71719" name="AutoShape 66"/>
              <p:cNvCxnSpPr>
                <a:cxnSpLocks noChangeShapeType="1"/>
                <a:stCxn id="262183" idx="2"/>
                <a:endCxn id="262184" idx="6"/>
              </p:cNvCxnSpPr>
              <p:nvPr/>
            </p:nvCxnSpPr>
            <p:spPr bwMode="auto">
              <a:xfrm flipH="1">
                <a:off x="1536" y="2016"/>
                <a:ext cx="120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0" name="AutoShape 67"/>
              <p:cNvCxnSpPr>
                <a:cxnSpLocks noChangeShapeType="1"/>
                <a:stCxn id="262183" idx="6"/>
                <a:endCxn id="262185" idx="2"/>
              </p:cNvCxnSpPr>
              <p:nvPr/>
            </p:nvCxnSpPr>
            <p:spPr bwMode="auto">
              <a:xfrm>
                <a:off x="2976" y="2016"/>
                <a:ext cx="1392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1" name="AutoShape 68"/>
              <p:cNvCxnSpPr>
                <a:cxnSpLocks noChangeShapeType="1"/>
                <a:stCxn id="262184" idx="2"/>
                <a:endCxn id="262186" idx="7"/>
              </p:cNvCxnSpPr>
              <p:nvPr/>
            </p:nvCxnSpPr>
            <p:spPr bwMode="auto">
              <a:xfrm flipH="1">
                <a:off x="589" y="2208"/>
                <a:ext cx="707" cy="3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2" name="AutoShape 69"/>
              <p:cNvCxnSpPr>
                <a:cxnSpLocks noChangeShapeType="1"/>
                <a:stCxn id="262184" idx="5"/>
                <a:endCxn id="262187" idx="1"/>
              </p:cNvCxnSpPr>
              <p:nvPr/>
            </p:nvCxnSpPr>
            <p:spPr bwMode="auto">
              <a:xfrm>
                <a:off x="1501" y="2276"/>
                <a:ext cx="406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3" name="AutoShape 70"/>
              <p:cNvCxnSpPr>
                <a:cxnSpLocks noChangeShapeType="1"/>
                <a:stCxn id="262185" idx="3"/>
                <a:endCxn id="262189" idx="7"/>
              </p:cNvCxnSpPr>
              <p:nvPr/>
            </p:nvCxnSpPr>
            <p:spPr bwMode="auto">
              <a:xfrm flipH="1">
                <a:off x="3853" y="2276"/>
                <a:ext cx="550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4" name="AutoShape 71"/>
              <p:cNvCxnSpPr>
                <a:cxnSpLocks noChangeShapeType="1"/>
                <a:stCxn id="262185" idx="5"/>
                <a:endCxn id="262188" idx="1"/>
              </p:cNvCxnSpPr>
              <p:nvPr/>
            </p:nvCxnSpPr>
            <p:spPr bwMode="auto">
              <a:xfrm>
                <a:off x="4573" y="2276"/>
                <a:ext cx="598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5" name="AutoShape 72"/>
              <p:cNvCxnSpPr>
                <a:cxnSpLocks noChangeShapeType="1"/>
                <a:stCxn id="262186" idx="3"/>
                <a:endCxn id="262190" idx="0"/>
              </p:cNvCxnSpPr>
              <p:nvPr/>
            </p:nvCxnSpPr>
            <p:spPr bwMode="auto">
              <a:xfrm flipH="1">
                <a:off x="312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6" name="AutoShape 73"/>
              <p:cNvCxnSpPr>
                <a:cxnSpLocks noChangeShapeType="1"/>
                <a:stCxn id="262186" idx="5"/>
                <a:endCxn id="262191" idx="1"/>
              </p:cNvCxnSpPr>
              <p:nvPr/>
            </p:nvCxnSpPr>
            <p:spPr bwMode="auto">
              <a:xfrm>
                <a:off x="589" y="2660"/>
                <a:ext cx="310" cy="2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7" name="AutoShape 74"/>
              <p:cNvCxnSpPr>
                <a:cxnSpLocks noChangeShapeType="1"/>
                <a:stCxn id="262187" idx="5"/>
                <a:endCxn id="262192" idx="0"/>
              </p:cNvCxnSpPr>
              <p:nvPr/>
            </p:nvCxnSpPr>
            <p:spPr bwMode="auto">
              <a:xfrm>
                <a:off x="2077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8" name="AutoShape 75"/>
              <p:cNvCxnSpPr>
                <a:cxnSpLocks noChangeShapeType="1"/>
                <a:stCxn id="262189" idx="3"/>
                <a:endCxn id="262193" idx="0"/>
              </p:cNvCxnSpPr>
              <p:nvPr/>
            </p:nvCxnSpPr>
            <p:spPr bwMode="auto">
              <a:xfrm flipH="1">
                <a:off x="3576" y="2660"/>
                <a:ext cx="107" cy="2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29" name="AutoShape 76"/>
              <p:cNvCxnSpPr>
                <a:cxnSpLocks noChangeShapeType="1"/>
                <a:stCxn id="262188" idx="3"/>
                <a:endCxn id="262194" idx="7"/>
              </p:cNvCxnSpPr>
              <p:nvPr/>
            </p:nvCxnSpPr>
            <p:spPr bwMode="auto">
              <a:xfrm flipH="1">
                <a:off x="4957" y="2660"/>
                <a:ext cx="214" cy="29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0" name="AutoShape 77"/>
              <p:cNvCxnSpPr>
                <a:cxnSpLocks noChangeShapeType="1"/>
                <a:stCxn id="262188" idx="4"/>
                <a:endCxn id="262195" idx="0"/>
              </p:cNvCxnSpPr>
              <p:nvPr/>
            </p:nvCxnSpPr>
            <p:spPr bwMode="auto">
              <a:xfrm>
                <a:off x="5256" y="2688"/>
                <a:ext cx="96" cy="24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1" name="AutoShape 78"/>
              <p:cNvCxnSpPr>
                <a:cxnSpLocks noChangeShapeType="1"/>
                <a:stCxn id="262191" idx="3"/>
                <a:endCxn id="262196" idx="0"/>
              </p:cNvCxnSpPr>
              <p:nvPr/>
            </p:nvCxnSpPr>
            <p:spPr bwMode="auto">
              <a:xfrm flipH="1">
                <a:off x="696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2" name="AutoShape 79"/>
              <p:cNvCxnSpPr>
                <a:cxnSpLocks noChangeShapeType="1"/>
                <a:stCxn id="262191" idx="5"/>
                <a:endCxn id="262197" idx="0"/>
              </p:cNvCxnSpPr>
              <p:nvPr/>
            </p:nvCxnSpPr>
            <p:spPr bwMode="auto">
              <a:xfrm>
                <a:off x="1069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3" name="AutoShape 80"/>
              <p:cNvCxnSpPr>
                <a:cxnSpLocks noChangeShapeType="1"/>
                <a:stCxn id="262192" idx="3"/>
                <a:endCxn id="262198" idx="0"/>
              </p:cNvCxnSpPr>
              <p:nvPr/>
            </p:nvCxnSpPr>
            <p:spPr bwMode="auto">
              <a:xfrm flipH="1">
                <a:off x="1896" y="3092"/>
                <a:ext cx="203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4" name="AutoShape 81"/>
              <p:cNvCxnSpPr>
                <a:cxnSpLocks noChangeShapeType="1"/>
                <a:stCxn id="262192" idx="5"/>
                <a:endCxn id="262199" idx="1"/>
              </p:cNvCxnSpPr>
              <p:nvPr/>
            </p:nvCxnSpPr>
            <p:spPr bwMode="auto">
              <a:xfrm>
                <a:off x="2269" y="3092"/>
                <a:ext cx="166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5" name="AutoShape 82"/>
              <p:cNvCxnSpPr>
                <a:cxnSpLocks noChangeShapeType="1"/>
                <a:stCxn id="262193" idx="3"/>
                <a:endCxn id="262200" idx="0"/>
              </p:cNvCxnSpPr>
              <p:nvPr/>
            </p:nvCxnSpPr>
            <p:spPr bwMode="auto">
              <a:xfrm flipH="1">
                <a:off x="3336" y="3092"/>
                <a:ext cx="155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6" name="AutoShape 83"/>
              <p:cNvCxnSpPr>
                <a:cxnSpLocks noChangeShapeType="1"/>
                <a:stCxn id="262193" idx="5"/>
                <a:endCxn id="262201" idx="0"/>
              </p:cNvCxnSpPr>
              <p:nvPr/>
            </p:nvCxnSpPr>
            <p:spPr bwMode="auto">
              <a:xfrm>
                <a:off x="3661" y="3092"/>
                <a:ext cx="155" cy="22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7" name="AutoShape 84"/>
              <p:cNvCxnSpPr>
                <a:cxnSpLocks noChangeShapeType="1"/>
                <a:stCxn id="262194" idx="3"/>
                <a:endCxn id="262202" idx="7"/>
              </p:cNvCxnSpPr>
              <p:nvPr/>
            </p:nvCxnSpPr>
            <p:spPr bwMode="auto">
              <a:xfrm flipH="1">
                <a:off x="4573" y="3092"/>
                <a:ext cx="214" cy="2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8" name="AutoShape 85"/>
              <p:cNvCxnSpPr>
                <a:cxnSpLocks noChangeShapeType="1"/>
                <a:stCxn id="262194" idx="4"/>
                <a:endCxn id="262203" idx="0"/>
              </p:cNvCxnSpPr>
              <p:nvPr/>
            </p:nvCxnSpPr>
            <p:spPr bwMode="auto">
              <a:xfrm>
                <a:off x="4872" y="3120"/>
                <a:ext cx="96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39" name="AutoShape 86"/>
              <p:cNvCxnSpPr>
                <a:cxnSpLocks noChangeShapeType="1"/>
                <a:stCxn id="262195" idx="4"/>
                <a:endCxn id="262204" idx="0"/>
              </p:cNvCxnSpPr>
              <p:nvPr/>
            </p:nvCxnSpPr>
            <p:spPr bwMode="auto">
              <a:xfrm>
                <a:off x="5352" y="3120"/>
                <a:ext cx="48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40" name="AutoShape 87"/>
              <p:cNvCxnSpPr>
                <a:cxnSpLocks noChangeShapeType="1"/>
                <a:stCxn id="262197" idx="4"/>
                <a:endCxn id="262205" idx="0"/>
              </p:cNvCxnSpPr>
              <p:nvPr/>
            </p:nvCxnSpPr>
            <p:spPr bwMode="auto">
              <a:xfrm>
                <a:off x="1272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41" name="AutoShape 88"/>
              <p:cNvCxnSpPr>
                <a:cxnSpLocks noChangeShapeType="1"/>
                <a:stCxn id="262198" idx="4"/>
                <a:endCxn id="262206" idx="0"/>
              </p:cNvCxnSpPr>
              <p:nvPr/>
            </p:nvCxnSpPr>
            <p:spPr bwMode="auto">
              <a:xfrm>
                <a:off x="1896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42" name="AutoShape 89"/>
              <p:cNvCxnSpPr>
                <a:cxnSpLocks noChangeShapeType="1"/>
                <a:stCxn id="262199" idx="4"/>
                <a:endCxn id="262207" idx="0"/>
              </p:cNvCxnSpPr>
              <p:nvPr/>
            </p:nvCxnSpPr>
            <p:spPr bwMode="auto">
              <a:xfrm>
                <a:off x="2520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43" name="AutoShape 90"/>
              <p:cNvCxnSpPr>
                <a:cxnSpLocks noChangeShapeType="1"/>
                <a:stCxn id="262201" idx="4"/>
                <a:endCxn id="262208" idx="0"/>
              </p:cNvCxnSpPr>
              <p:nvPr/>
            </p:nvCxnSpPr>
            <p:spPr bwMode="auto">
              <a:xfrm>
                <a:off x="3816" y="3504"/>
                <a:ext cx="0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744" name="AutoShape 91"/>
              <p:cNvCxnSpPr>
                <a:cxnSpLocks noChangeShapeType="1"/>
                <a:stCxn id="262208" idx="4"/>
                <a:endCxn id="262209" idx="0"/>
              </p:cNvCxnSpPr>
              <p:nvPr/>
            </p:nvCxnSpPr>
            <p:spPr bwMode="auto">
              <a:xfrm>
                <a:off x="3816" y="3888"/>
                <a:ext cx="0" cy="14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62236" name="Text Box 92"/>
              <p:cNvSpPr txBox="1">
                <a:spLocks noChangeArrowheads="1"/>
              </p:cNvSpPr>
              <p:nvPr/>
            </p:nvSpPr>
            <p:spPr bwMode="auto">
              <a:xfrm>
                <a:off x="1975" y="1994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3</a:t>
                </a:r>
              </a:p>
            </p:txBody>
          </p:sp>
          <p:sp>
            <p:nvSpPr>
              <p:cNvPr id="262237" name="Text Box 93"/>
              <p:cNvSpPr txBox="1">
                <a:spLocks noChangeArrowheads="1"/>
              </p:cNvSpPr>
              <p:nvPr/>
            </p:nvSpPr>
            <p:spPr bwMode="auto">
              <a:xfrm>
                <a:off x="1248" y="3531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3</a:t>
                </a:r>
              </a:p>
            </p:txBody>
          </p:sp>
          <p:sp>
            <p:nvSpPr>
              <p:cNvPr id="262238" name="Text Box 94"/>
              <p:cNvSpPr txBox="1">
                <a:spLocks noChangeArrowheads="1"/>
              </p:cNvSpPr>
              <p:nvPr/>
            </p:nvSpPr>
            <p:spPr bwMode="auto">
              <a:xfrm>
                <a:off x="2497" y="3531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3</a:t>
                </a:r>
              </a:p>
            </p:txBody>
          </p:sp>
          <p:sp>
            <p:nvSpPr>
              <p:cNvPr id="262239" name="Text Box 95"/>
              <p:cNvSpPr txBox="1">
                <a:spLocks noChangeArrowheads="1"/>
              </p:cNvSpPr>
              <p:nvPr/>
            </p:nvSpPr>
            <p:spPr bwMode="auto">
              <a:xfrm>
                <a:off x="3848" y="3914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3</a:t>
                </a:r>
              </a:p>
            </p:txBody>
          </p:sp>
          <p:sp>
            <p:nvSpPr>
              <p:cNvPr id="262240" name="Text Box 96"/>
              <p:cNvSpPr txBox="1">
                <a:spLocks noChangeArrowheads="1"/>
              </p:cNvSpPr>
              <p:nvPr/>
            </p:nvSpPr>
            <p:spPr bwMode="auto">
              <a:xfrm>
                <a:off x="5382" y="3148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3</a:t>
                </a:r>
              </a:p>
            </p:txBody>
          </p:sp>
          <p:sp>
            <p:nvSpPr>
              <p:cNvPr id="262241" name="Text Box 97"/>
              <p:cNvSpPr txBox="1">
                <a:spLocks noChangeArrowheads="1"/>
              </p:cNvSpPr>
              <p:nvPr/>
            </p:nvSpPr>
            <p:spPr bwMode="auto">
              <a:xfrm>
                <a:off x="2113" y="2715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2</a:t>
                </a:r>
                <a:endParaRPr lang="en-US" sz="1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endParaRPr>
              </a:p>
            </p:txBody>
          </p:sp>
          <p:sp>
            <p:nvSpPr>
              <p:cNvPr id="262242" name="Text Box 98"/>
              <p:cNvSpPr txBox="1">
                <a:spLocks noChangeArrowheads="1"/>
              </p:cNvSpPr>
              <p:nvPr/>
            </p:nvSpPr>
            <p:spPr bwMode="auto">
              <a:xfrm>
                <a:off x="625" y="3052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2</a:t>
                </a:r>
                <a:endParaRPr lang="en-US" sz="1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endParaRPr>
              </a:p>
            </p:txBody>
          </p:sp>
          <p:sp>
            <p:nvSpPr>
              <p:cNvPr id="262243" name="Text Box 99"/>
              <p:cNvSpPr txBox="1">
                <a:spLocks noChangeArrowheads="1"/>
              </p:cNvSpPr>
              <p:nvPr/>
            </p:nvSpPr>
            <p:spPr bwMode="auto">
              <a:xfrm>
                <a:off x="4800" y="2235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2</a:t>
                </a:r>
                <a:endParaRPr lang="en-US" sz="120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endParaRPr>
              </a:p>
            </p:txBody>
          </p:sp>
          <p:sp>
            <p:nvSpPr>
              <p:cNvPr id="262244" name="Text Box 100"/>
              <p:cNvSpPr txBox="1">
                <a:spLocks noChangeArrowheads="1"/>
              </p:cNvSpPr>
              <p:nvPr/>
            </p:nvSpPr>
            <p:spPr bwMode="auto">
              <a:xfrm>
                <a:off x="819" y="2186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45" name="Text Box 101"/>
              <p:cNvSpPr txBox="1">
                <a:spLocks noChangeArrowheads="1"/>
              </p:cNvSpPr>
              <p:nvPr/>
            </p:nvSpPr>
            <p:spPr bwMode="auto">
              <a:xfrm>
                <a:off x="3408" y="2715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46" name="Text Box 102"/>
              <p:cNvSpPr txBox="1">
                <a:spLocks noChangeArrowheads="1"/>
              </p:cNvSpPr>
              <p:nvPr/>
            </p:nvSpPr>
            <p:spPr bwMode="auto">
              <a:xfrm>
                <a:off x="4464" y="3099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47" name="Text Box 103"/>
              <p:cNvSpPr txBox="1">
                <a:spLocks noChangeArrowheads="1"/>
              </p:cNvSpPr>
              <p:nvPr/>
            </p:nvSpPr>
            <p:spPr bwMode="auto">
              <a:xfrm>
                <a:off x="3223" y="3099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48" name="Text Box 104"/>
              <p:cNvSpPr txBox="1">
                <a:spLocks noChangeArrowheads="1"/>
              </p:cNvSpPr>
              <p:nvPr/>
            </p:nvSpPr>
            <p:spPr bwMode="auto">
              <a:xfrm>
                <a:off x="1833" y="3531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49" name="Text Box 105"/>
              <p:cNvSpPr txBox="1">
                <a:spLocks noChangeArrowheads="1"/>
              </p:cNvSpPr>
              <p:nvPr/>
            </p:nvSpPr>
            <p:spPr bwMode="auto">
              <a:xfrm>
                <a:off x="4896" y="3099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50" name="Text Box 106"/>
              <p:cNvSpPr txBox="1">
                <a:spLocks noChangeArrowheads="1"/>
              </p:cNvSpPr>
              <p:nvPr/>
            </p:nvSpPr>
            <p:spPr bwMode="auto">
              <a:xfrm>
                <a:off x="1106" y="3052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51" name="Text Box 107"/>
              <p:cNvSpPr txBox="1">
                <a:spLocks noChangeArrowheads="1"/>
              </p:cNvSpPr>
              <p:nvPr/>
            </p:nvSpPr>
            <p:spPr bwMode="auto">
              <a:xfrm>
                <a:off x="3793" y="3531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52" name="Text Box 108"/>
              <p:cNvSpPr txBox="1">
                <a:spLocks noChangeArrowheads="1"/>
              </p:cNvSpPr>
              <p:nvPr/>
            </p:nvSpPr>
            <p:spPr bwMode="auto">
              <a:xfrm>
                <a:off x="5287" y="2715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53" name="Text Box 109"/>
              <p:cNvSpPr txBox="1">
                <a:spLocks noChangeArrowheads="1"/>
              </p:cNvSpPr>
              <p:nvPr/>
            </p:nvSpPr>
            <p:spPr bwMode="auto">
              <a:xfrm>
                <a:off x="3600" y="1947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54" name="Text Box 110"/>
              <p:cNvSpPr txBox="1">
                <a:spLocks noChangeArrowheads="1"/>
              </p:cNvSpPr>
              <p:nvPr/>
            </p:nvSpPr>
            <p:spPr bwMode="auto">
              <a:xfrm>
                <a:off x="143" y="2666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55" name="Text Box 111"/>
              <p:cNvSpPr txBox="1">
                <a:spLocks noChangeArrowheads="1"/>
              </p:cNvSpPr>
              <p:nvPr/>
            </p:nvSpPr>
            <p:spPr bwMode="auto">
              <a:xfrm>
                <a:off x="2304" y="3099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4</a:t>
                </a:r>
              </a:p>
            </p:txBody>
          </p:sp>
          <p:sp>
            <p:nvSpPr>
              <p:cNvPr id="262256" name="Text Box 112"/>
              <p:cNvSpPr txBox="1">
                <a:spLocks noChangeArrowheads="1"/>
              </p:cNvSpPr>
              <p:nvPr/>
            </p:nvSpPr>
            <p:spPr bwMode="auto">
              <a:xfrm>
                <a:off x="3896" y="2283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5</a:t>
                </a:r>
              </a:p>
            </p:txBody>
          </p:sp>
          <p:sp>
            <p:nvSpPr>
              <p:cNvPr id="262257" name="Text Box 113"/>
              <p:cNvSpPr txBox="1">
                <a:spLocks noChangeArrowheads="1"/>
              </p:cNvSpPr>
              <p:nvPr/>
            </p:nvSpPr>
            <p:spPr bwMode="auto">
              <a:xfrm>
                <a:off x="1680" y="2283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5</a:t>
                </a:r>
              </a:p>
            </p:txBody>
          </p:sp>
          <p:sp>
            <p:nvSpPr>
              <p:cNvPr id="262258" name="Text Box 114"/>
              <p:cNvSpPr txBox="1">
                <a:spLocks noChangeArrowheads="1"/>
              </p:cNvSpPr>
              <p:nvPr/>
            </p:nvSpPr>
            <p:spPr bwMode="auto">
              <a:xfrm>
                <a:off x="720" y="2695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5</a:t>
                </a:r>
              </a:p>
            </p:txBody>
          </p:sp>
          <p:sp>
            <p:nvSpPr>
              <p:cNvPr id="262259" name="Text Box 115"/>
              <p:cNvSpPr txBox="1">
                <a:spLocks noChangeArrowheads="1"/>
              </p:cNvSpPr>
              <p:nvPr/>
            </p:nvSpPr>
            <p:spPr bwMode="auto">
              <a:xfrm>
                <a:off x="4854" y="2695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5</a:t>
                </a:r>
              </a:p>
            </p:txBody>
          </p:sp>
          <p:sp>
            <p:nvSpPr>
              <p:cNvPr id="262260" name="Text Box 116"/>
              <p:cNvSpPr txBox="1">
                <a:spLocks noChangeArrowheads="1"/>
              </p:cNvSpPr>
              <p:nvPr/>
            </p:nvSpPr>
            <p:spPr bwMode="auto">
              <a:xfrm>
                <a:off x="3704" y="3099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5</a:t>
                </a:r>
              </a:p>
            </p:txBody>
          </p:sp>
          <p:sp>
            <p:nvSpPr>
              <p:cNvPr id="262261" name="Text Box 117"/>
              <p:cNvSpPr txBox="1">
                <a:spLocks noChangeArrowheads="1"/>
              </p:cNvSpPr>
              <p:nvPr/>
            </p:nvSpPr>
            <p:spPr bwMode="auto">
              <a:xfrm>
                <a:off x="1822" y="3052"/>
                <a:ext cx="327" cy="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000099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5</a:t>
                </a:r>
              </a:p>
            </p:txBody>
          </p:sp>
        </p:grpSp>
      </p:grpSp>
      <p:sp>
        <p:nvSpPr>
          <p:cNvPr id="71688" name="Text Box 119"/>
          <p:cNvSpPr txBox="1">
            <a:spLocks noChangeArrowheads="1"/>
          </p:cNvSpPr>
          <p:nvPr/>
        </p:nvSpPr>
        <p:spPr bwMode="auto">
          <a:xfrm>
            <a:off x="1250156" y="2025254"/>
            <a:ext cx="16678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rgbClr val="0066FF"/>
                </a:solidFill>
                <a:latin typeface="Tahoma" charset="0"/>
              </a:rPr>
              <a:t>Problem space</a:t>
            </a:r>
          </a:p>
        </p:txBody>
      </p:sp>
      <p:sp>
        <p:nvSpPr>
          <p:cNvPr id="71689" name="Text Box 120"/>
          <p:cNvSpPr txBox="1">
            <a:spLocks noChangeArrowheads="1"/>
          </p:cNvSpPr>
          <p:nvPr/>
        </p:nvSpPr>
        <p:spPr bwMode="auto">
          <a:xfrm>
            <a:off x="1257300" y="3454003"/>
            <a:ext cx="132209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rgbClr val="0066FF"/>
                </a:solidFill>
                <a:latin typeface="Tahoma" charset="0"/>
              </a:rPr>
              <a:t>Associated</a:t>
            </a:r>
          </a:p>
          <a:p>
            <a:r>
              <a:rPr lang="en-US" sz="1800">
                <a:solidFill>
                  <a:srgbClr val="0066FF"/>
                </a:solidFill>
                <a:latin typeface="Tahoma" charset="0"/>
              </a:rPr>
              <a:t>loop-free</a:t>
            </a:r>
          </a:p>
          <a:p>
            <a:r>
              <a:rPr lang="en-US" sz="1800">
                <a:solidFill>
                  <a:srgbClr val="0066FF"/>
                </a:solidFill>
                <a:latin typeface="Tahoma" charset="0"/>
              </a:rPr>
              <a:t>search tree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727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5CF3BA-E8A0-0345-9212-5F02B9A234C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Paths in Search Trees</a:t>
            </a:r>
          </a:p>
        </p:txBody>
      </p:sp>
      <p:grpSp>
        <p:nvGrpSpPr>
          <p:cNvPr id="72709" name="Group 59"/>
          <p:cNvGrpSpPr>
            <a:grpSpLocks/>
          </p:cNvGrpSpPr>
          <p:nvPr/>
        </p:nvGrpSpPr>
        <p:grpSpPr bwMode="auto">
          <a:xfrm>
            <a:off x="1257300" y="1200150"/>
            <a:ext cx="6686550" cy="2971800"/>
            <a:chOff x="96" y="1008"/>
            <a:chExt cx="5616" cy="2496"/>
          </a:xfrm>
        </p:grpSpPr>
        <p:sp>
          <p:nvSpPr>
            <p:cNvPr id="72728" name="Rectangle 60"/>
            <p:cNvSpPr>
              <a:spLocks noChangeArrowheads="1"/>
            </p:cNvSpPr>
            <p:nvPr/>
          </p:nvSpPr>
          <p:spPr bwMode="auto">
            <a:xfrm>
              <a:off x="96" y="1008"/>
              <a:ext cx="5616" cy="24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263229" name="Oval 61"/>
            <p:cNvSpPr>
              <a:spLocks noChangeArrowheads="1"/>
            </p:cNvSpPr>
            <p:nvPr/>
          </p:nvSpPr>
          <p:spPr bwMode="auto">
            <a:xfrm>
              <a:off x="2736" y="1104"/>
              <a:ext cx="240" cy="192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5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charset="0"/>
                </a:rPr>
                <a:t>S</a:t>
              </a:r>
            </a:p>
          </p:txBody>
        </p:sp>
        <p:sp>
          <p:nvSpPr>
            <p:cNvPr id="263230" name="Oval 62"/>
            <p:cNvSpPr>
              <a:spLocks noChangeArrowheads="1"/>
            </p:cNvSpPr>
            <p:nvPr/>
          </p:nvSpPr>
          <p:spPr bwMode="auto">
            <a:xfrm>
              <a:off x="1296" y="1296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A</a:t>
              </a:r>
            </a:p>
          </p:txBody>
        </p:sp>
        <p:sp>
          <p:nvSpPr>
            <p:cNvPr id="263231" name="Oval 63"/>
            <p:cNvSpPr>
              <a:spLocks noChangeArrowheads="1"/>
            </p:cNvSpPr>
            <p:nvPr/>
          </p:nvSpPr>
          <p:spPr bwMode="auto">
            <a:xfrm>
              <a:off x="4368" y="1296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</a:p>
          </p:txBody>
        </p:sp>
        <p:sp>
          <p:nvSpPr>
            <p:cNvPr id="263232" name="Oval 64"/>
            <p:cNvSpPr>
              <a:spLocks noChangeArrowheads="1"/>
            </p:cNvSpPr>
            <p:nvPr/>
          </p:nvSpPr>
          <p:spPr bwMode="auto">
            <a:xfrm>
              <a:off x="384" y="1680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</a:p>
          </p:txBody>
        </p:sp>
        <p:sp>
          <p:nvSpPr>
            <p:cNvPr id="263233" name="Oval 65"/>
            <p:cNvSpPr>
              <a:spLocks noChangeArrowheads="1"/>
            </p:cNvSpPr>
            <p:nvPr/>
          </p:nvSpPr>
          <p:spPr bwMode="auto">
            <a:xfrm>
              <a:off x="1872" y="1680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</a:p>
          </p:txBody>
        </p:sp>
        <p:sp>
          <p:nvSpPr>
            <p:cNvPr id="263234" name="Oval 66"/>
            <p:cNvSpPr>
              <a:spLocks noChangeArrowheads="1"/>
            </p:cNvSpPr>
            <p:nvPr/>
          </p:nvSpPr>
          <p:spPr bwMode="auto">
            <a:xfrm>
              <a:off x="5136" y="1680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E</a:t>
              </a:r>
            </a:p>
          </p:txBody>
        </p:sp>
        <p:sp>
          <p:nvSpPr>
            <p:cNvPr id="263235" name="Oval 67"/>
            <p:cNvSpPr>
              <a:spLocks noChangeArrowheads="1"/>
            </p:cNvSpPr>
            <p:nvPr/>
          </p:nvSpPr>
          <p:spPr bwMode="auto">
            <a:xfrm>
              <a:off x="3648" y="1680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A</a:t>
              </a:r>
            </a:p>
          </p:txBody>
        </p:sp>
        <p:sp>
          <p:nvSpPr>
            <p:cNvPr id="263236" name="Oval 68"/>
            <p:cNvSpPr>
              <a:spLocks noChangeArrowheads="1"/>
            </p:cNvSpPr>
            <p:nvPr/>
          </p:nvSpPr>
          <p:spPr bwMode="auto">
            <a:xfrm>
              <a:off x="192" y="2112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C</a:t>
              </a:r>
            </a:p>
          </p:txBody>
        </p:sp>
        <p:sp>
          <p:nvSpPr>
            <p:cNvPr id="263237" name="Oval 69"/>
            <p:cNvSpPr>
              <a:spLocks noChangeArrowheads="1"/>
            </p:cNvSpPr>
            <p:nvPr/>
          </p:nvSpPr>
          <p:spPr bwMode="auto">
            <a:xfrm>
              <a:off x="864" y="2112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E</a:t>
              </a:r>
            </a:p>
          </p:txBody>
        </p:sp>
        <p:sp>
          <p:nvSpPr>
            <p:cNvPr id="263238" name="Oval 70"/>
            <p:cNvSpPr>
              <a:spLocks noChangeArrowheads="1"/>
            </p:cNvSpPr>
            <p:nvPr/>
          </p:nvSpPr>
          <p:spPr bwMode="auto">
            <a:xfrm>
              <a:off x="2064" y="2112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E</a:t>
              </a:r>
            </a:p>
          </p:txBody>
        </p:sp>
        <p:sp>
          <p:nvSpPr>
            <p:cNvPr id="263239" name="Oval 71"/>
            <p:cNvSpPr>
              <a:spLocks noChangeArrowheads="1"/>
            </p:cNvSpPr>
            <p:nvPr/>
          </p:nvSpPr>
          <p:spPr bwMode="auto">
            <a:xfrm>
              <a:off x="3456" y="2112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</a:p>
          </p:txBody>
        </p:sp>
        <p:sp>
          <p:nvSpPr>
            <p:cNvPr id="263240" name="Oval 72"/>
            <p:cNvSpPr>
              <a:spLocks noChangeArrowheads="1"/>
            </p:cNvSpPr>
            <p:nvPr/>
          </p:nvSpPr>
          <p:spPr bwMode="auto">
            <a:xfrm>
              <a:off x="4752" y="2112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</a:p>
          </p:txBody>
        </p:sp>
        <p:sp>
          <p:nvSpPr>
            <p:cNvPr id="263241" name="Oval 73"/>
            <p:cNvSpPr>
              <a:spLocks noChangeArrowheads="1"/>
            </p:cNvSpPr>
            <p:nvPr/>
          </p:nvSpPr>
          <p:spPr bwMode="auto">
            <a:xfrm>
              <a:off x="5232" y="2112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F</a:t>
              </a:r>
            </a:p>
          </p:txBody>
        </p:sp>
        <p:sp>
          <p:nvSpPr>
            <p:cNvPr id="263242" name="Oval 74"/>
            <p:cNvSpPr>
              <a:spLocks noChangeArrowheads="1"/>
            </p:cNvSpPr>
            <p:nvPr/>
          </p:nvSpPr>
          <p:spPr bwMode="auto">
            <a:xfrm>
              <a:off x="576" y="2496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D</a:t>
              </a:r>
            </a:p>
          </p:txBody>
        </p:sp>
        <p:sp>
          <p:nvSpPr>
            <p:cNvPr id="263243" name="Oval 75"/>
            <p:cNvSpPr>
              <a:spLocks noChangeArrowheads="1"/>
            </p:cNvSpPr>
            <p:nvPr/>
          </p:nvSpPr>
          <p:spPr bwMode="auto">
            <a:xfrm>
              <a:off x="1152" y="2496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F</a:t>
              </a:r>
            </a:p>
          </p:txBody>
        </p:sp>
        <p:sp>
          <p:nvSpPr>
            <p:cNvPr id="263244" name="Oval 76"/>
            <p:cNvSpPr>
              <a:spLocks noChangeArrowheads="1"/>
            </p:cNvSpPr>
            <p:nvPr/>
          </p:nvSpPr>
          <p:spPr bwMode="auto">
            <a:xfrm>
              <a:off x="1776" y="2496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B</a:t>
              </a:r>
            </a:p>
          </p:txBody>
        </p:sp>
        <p:sp>
          <p:nvSpPr>
            <p:cNvPr id="263245" name="Oval 77"/>
            <p:cNvSpPr>
              <a:spLocks noChangeArrowheads="1"/>
            </p:cNvSpPr>
            <p:nvPr/>
          </p:nvSpPr>
          <p:spPr bwMode="auto">
            <a:xfrm>
              <a:off x="2400" y="2496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F</a:t>
              </a:r>
            </a:p>
          </p:txBody>
        </p:sp>
        <p:sp>
          <p:nvSpPr>
            <p:cNvPr id="263246" name="Oval 78"/>
            <p:cNvSpPr>
              <a:spLocks noChangeArrowheads="1"/>
            </p:cNvSpPr>
            <p:nvPr/>
          </p:nvSpPr>
          <p:spPr bwMode="auto">
            <a:xfrm>
              <a:off x="3216" y="2496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C</a:t>
              </a:r>
            </a:p>
          </p:txBody>
        </p:sp>
        <p:sp>
          <p:nvSpPr>
            <p:cNvPr id="263247" name="Oval 79"/>
            <p:cNvSpPr>
              <a:spLocks noChangeArrowheads="1"/>
            </p:cNvSpPr>
            <p:nvPr/>
          </p:nvSpPr>
          <p:spPr bwMode="auto">
            <a:xfrm>
              <a:off x="3696" y="2496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E</a:t>
              </a:r>
            </a:p>
          </p:txBody>
        </p:sp>
        <p:sp>
          <p:nvSpPr>
            <p:cNvPr id="263248" name="Oval 80"/>
            <p:cNvSpPr>
              <a:spLocks noChangeArrowheads="1"/>
            </p:cNvSpPr>
            <p:nvPr/>
          </p:nvSpPr>
          <p:spPr bwMode="auto">
            <a:xfrm>
              <a:off x="4368" y="2496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A</a:t>
              </a:r>
            </a:p>
          </p:txBody>
        </p:sp>
        <p:sp>
          <p:nvSpPr>
            <p:cNvPr id="263249" name="Oval 81"/>
            <p:cNvSpPr>
              <a:spLocks noChangeArrowheads="1"/>
            </p:cNvSpPr>
            <p:nvPr/>
          </p:nvSpPr>
          <p:spPr bwMode="auto">
            <a:xfrm>
              <a:off x="4848" y="2496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C</a:t>
              </a:r>
            </a:p>
          </p:txBody>
        </p:sp>
        <p:sp>
          <p:nvSpPr>
            <p:cNvPr id="263250" name="Oval 82"/>
            <p:cNvSpPr>
              <a:spLocks noChangeArrowheads="1"/>
            </p:cNvSpPr>
            <p:nvPr/>
          </p:nvSpPr>
          <p:spPr bwMode="auto">
            <a:xfrm>
              <a:off x="5280" y="2496"/>
              <a:ext cx="240" cy="192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5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charset="0"/>
                </a:rPr>
                <a:t>G</a:t>
              </a:r>
            </a:p>
          </p:txBody>
        </p:sp>
        <p:sp>
          <p:nvSpPr>
            <p:cNvPr id="263251" name="Oval 83"/>
            <p:cNvSpPr>
              <a:spLocks noChangeArrowheads="1"/>
            </p:cNvSpPr>
            <p:nvPr/>
          </p:nvSpPr>
          <p:spPr bwMode="auto">
            <a:xfrm>
              <a:off x="1152" y="2880"/>
              <a:ext cx="240" cy="192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5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charset="0"/>
                </a:rPr>
                <a:t>G</a:t>
              </a:r>
            </a:p>
          </p:txBody>
        </p:sp>
        <p:sp>
          <p:nvSpPr>
            <p:cNvPr id="263252" name="Oval 84"/>
            <p:cNvSpPr>
              <a:spLocks noChangeArrowheads="1"/>
            </p:cNvSpPr>
            <p:nvPr/>
          </p:nvSpPr>
          <p:spPr bwMode="auto">
            <a:xfrm>
              <a:off x="1776" y="2880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C</a:t>
              </a:r>
            </a:p>
          </p:txBody>
        </p:sp>
        <p:sp>
          <p:nvSpPr>
            <p:cNvPr id="263253" name="Oval 85"/>
            <p:cNvSpPr>
              <a:spLocks noChangeArrowheads="1"/>
            </p:cNvSpPr>
            <p:nvPr/>
          </p:nvSpPr>
          <p:spPr bwMode="auto">
            <a:xfrm>
              <a:off x="2400" y="2880"/>
              <a:ext cx="240" cy="192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5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charset="0"/>
                </a:rPr>
                <a:t>G</a:t>
              </a:r>
            </a:p>
          </p:txBody>
        </p:sp>
        <p:sp>
          <p:nvSpPr>
            <p:cNvPr id="263254" name="Oval 86"/>
            <p:cNvSpPr>
              <a:spLocks noChangeArrowheads="1"/>
            </p:cNvSpPr>
            <p:nvPr/>
          </p:nvSpPr>
          <p:spPr bwMode="auto">
            <a:xfrm>
              <a:off x="3696" y="2880"/>
              <a:ext cx="240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50"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rPr>
                <a:t>F</a:t>
              </a:r>
            </a:p>
          </p:txBody>
        </p:sp>
        <p:sp>
          <p:nvSpPr>
            <p:cNvPr id="263255" name="Oval 87"/>
            <p:cNvSpPr>
              <a:spLocks noChangeArrowheads="1"/>
            </p:cNvSpPr>
            <p:nvPr/>
          </p:nvSpPr>
          <p:spPr bwMode="auto">
            <a:xfrm>
              <a:off x="3696" y="3216"/>
              <a:ext cx="240" cy="192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65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charset="0"/>
                </a:rPr>
                <a:t>G</a:t>
              </a:r>
            </a:p>
          </p:txBody>
        </p:sp>
        <p:cxnSp>
          <p:nvCxnSpPr>
            <p:cNvPr id="72756" name="AutoShape 88"/>
            <p:cNvCxnSpPr>
              <a:cxnSpLocks noChangeShapeType="1"/>
              <a:stCxn id="263229" idx="2"/>
              <a:endCxn id="263230" idx="6"/>
            </p:cNvCxnSpPr>
            <p:nvPr/>
          </p:nvCxnSpPr>
          <p:spPr bwMode="auto">
            <a:xfrm flipH="1">
              <a:off x="1536" y="1200"/>
              <a:ext cx="1200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57" name="AutoShape 89"/>
            <p:cNvCxnSpPr>
              <a:cxnSpLocks noChangeShapeType="1"/>
              <a:stCxn id="263229" idx="6"/>
              <a:endCxn id="263231" idx="2"/>
            </p:cNvCxnSpPr>
            <p:nvPr/>
          </p:nvCxnSpPr>
          <p:spPr bwMode="auto">
            <a:xfrm>
              <a:off x="2976" y="1200"/>
              <a:ext cx="1392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58" name="AutoShape 90"/>
            <p:cNvCxnSpPr>
              <a:cxnSpLocks noChangeShapeType="1"/>
              <a:stCxn id="263230" idx="2"/>
              <a:endCxn id="263232" idx="7"/>
            </p:cNvCxnSpPr>
            <p:nvPr/>
          </p:nvCxnSpPr>
          <p:spPr bwMode="auto">
            <a:xfrm flipH="1">
              <a:off x="589" y="1392"/>
              <a:ext cx="707" cy="3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59" name="AutoShape 91"/>
            <p:cNvCxnSpPr>
              <a:cxnSpLocks noChangeShapeType="1"/>
              <a:stCxn id="263230" idx="5"/>
              <a:endCxn id="263233" idx="1"/>
            </p:cNvCxnSpPr>
            <p:nvPr/>
          </p:nvCxnSpPr>
          <p:spPr bwMode="auto">
            <a:xfrm>
              <a:off x="1501" y="1460"/>
              <a:ext cx="406" cy="2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60" name="AutoShape 92"/>
            <p:cNvCxnSpPr>
              <a:cxnSpLocks noChangeShapeType="1"/>
              <a:stCxn id="263231" idx="3"/>
              <a:endCxn id="263235" idx="7"/>
            </p:cNvCxnSpPr>
            <p:nvPr/>
          </p:nvCxnSpPr>
          <p:spPr bwMode="auto">
            <a:xfrm flipH="1">
              <a:off x="3853" y="1460"/>
              <a:ext cx="550" cy="2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61" name="AutoShape 93"/>
            <p:cNvCxnSpPr>
              <a:cxnSpLocks noChangeShapeType="1"/>
              <a:stCxn id="263231" idx="5"/>
              <a:endCxn id="263234" idx="1"/>
            </p:cNvCxnSpPr>
            <p:nvPr/>
          </p:nvCxnSpPr>
          <p:spPr bwMode="auto">
            <a:xfrm>
              <a:off x="4573" y="1460"/>
              <a:ext cx="598" cy="2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62" name="AutoShape 94"/>
            <p:cNvCxnSpPr>
              <a:cxnSpLocks noChangeShapeType="1"/>
              <a:stCxn id="263232" idx="3"/>
              <a:endCxn id="263236" idx="0"/>
            </p:cNvCxnSpPr>
            <p:nvPr/>
          </p:nvCxnSpPr>
          <p:spPr bwMode="auto">
            <a:xfrm flipH="1">
              <a:off x="312" y="1844"/>
              <a:ext cx="10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63" name="AutoShape 95"/>
            <p:cNvCxnSpPr>
              <a:cxnSpLocks noChangeShapeType="1"/>
              <a:stCxn id="263232" idx="5"/>
              <a:endCxn id="263237" idx="1"/>
            </p:cNvCxnSpPr>
            <p:nvPr/>
          </p:nvCxnSpPr>
          <p:spPr bwMode="auto">
            <a:xfrm>
              <a:off x="589" y="1844"/>
              <a:ext cx="310" cy="29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64" name="AutoShape 96"/>
            <p:cNvCxnSpPr>
              <a:cxnSpLocks noChangeShapeType="1"/>
              <a:stCxn id="263233" idx="5"/>
              <a:endCxn id="263238" idx="0"/>
            </p:cNvCxnSpPr>
            <p:nvPr/>
          </p:nvCxnSpPr>
          <p:spPr bwMode="auto">
            <a:xfrm>
              <a:off x="2077" y="1844"/>
              <a:ext cx="10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65" name="AutoShape 97"/>
            <p:cNvCxnSpPr>
              <a:cxnSpLocks noChangeShapeType="1"/>
              <a:stCxn id="263235" idx="3"/>
              <a:endCxn id="263239" idx="0"/>
            </p:cNvCxnSpPr>
            <p:nvPr/>
          </p:nvCxnSpPr>
          <p:spPr bwMode="auto">
            <a:xfrm flipH="1">
              <a:off x="3576" y="1844"/>
              <a:ext cx="10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66" name="AutoShape 98"/>
            <p:cNvCxnSpPr>
              <a:cxnSpLocks noChangeShapeType="1"/>
              <a:stCxn id="263234" idx="3"/>
              <a:endCxn id="263240" idx="7"/>
            </p:cNvCxnSpPr>
            <p:nvPr/>
          </p:nvCxnSpPr>
          <p:spPr bwMode="auto">
            <a:xfrm flipH="1">
              <a:off x="4957" y="1844"/>
              <a:ext cx="214" cy="29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67" name="AutoShape 99"/>
            <p:cNvCxnSpPr>
              <a:cxnSpLocks noChangeShapeType="1"/>
              <a:stCxn id="263234" idx="4"/>
              <a:endCxn id="263241" idx="0"/>
            </p:cNvCxnSpPr>
            <p:nvPr/>
          </p:nvCxnSpPr>
          <p:spPr bwMode="auto">
            <a:xfrm>
              <a:off x="5256" y="1872"/>
              <a:ext cx="96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68" name="AutoShape 100"/>
            <p:cNvCxnSpPr>
              <a:cxnSpLocks noChangeShapeType="1"/>
              <a:stCxn id="263237" idx="3"/>
              <a:endCxn id="263242" idx="0"/>
            </p:cNvCxnSpPr>
            <p:nvPr/>
          </p:nvCxnSpPr>
          <p:spPr bwMode="auto">
            <a:xfrm flipH="1">
              <a:off x="696" y="2276"/>
              <a:ext cx="203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69" name="AutoShape 101"/>
            <p:cNvCxnSpPr>
              <a:cxnSpLocks noChangeShapeType="1"/>
              <a:stCxn id="263237" idx="5"/>
              <a:endCxn id="263243" idx="0"/>
            </p:cNvCxnSpPr>
            <p:nvPr/>
          </p:nvCxnSpPr>
          <p:spPr bwMode="auto">
            <a:xfrm>
              <a:off x="1069" y="2276"/>
              <a:ext cx="203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70" name="AutoShape 102"/>
            <p:cNvCxnSpPr>
              <a:cxnSpLocks noChangeShapeType="1"/>
              <a:stCxn id="263238" idx="3"/>
              <a:endCxn id="263244" idx="0"/>
            </p:cNvCxnSpPr>
            <p:nvPr/>
          </p:nvCxnSpPr>
          <p:spPr bwMode="auto">
            <a:xfrm flipH="1">
              <a:off x="1896" y="2276"/>
              <a:ext cx="203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71" name="AutoShape 103"/>
            <p:cNvCxnSpPr>
              <a:cxnSpLocks noChangeShapeType="1"/>
              <a:stCxn id="263238" idx="5"/>
              <a:endCxn id="263245" idx="1"/>
            </p:cNvCxnSpPr>
            <p:nvPr/>
          </p:nvCxnSpPr>
          <p:spPr bwMode="auto">
            <a:xfrm>
              <a:off x="2269" y="2276"/>
              <a:ext cx="166" cy="2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72" name="AutoShape 104"/>
            <p:cNvCxnSpPr>
              <a:cxnSpLocks noChangeShapeType="1"/>
              <a:stCxn id="263239" idx="3"/>
              <a:endCxn id="263246" idx="0"/>
            </p:cNvCxnSpPr>
            <p:nvPr/>
          </p:nvCxnSpPr>
          <p:spPr bwMode="auto">
            <a:xfrm flipH="1">
              <a:off x="3336" y="2276"/>
              <a:ext cx="155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73" name="AutoShape 105"/>
            <p:cNvCxnSpPr>
              <a:cxnSpLocks noChangeShapeType="1"/>
              <a:stCxn id="263239" idx="5"/>
              <a:endCxn id="263247" idx="0"/>
            </p:cNvCxnSpPr>
            <p:nvPr/>
          </p:nvCxnSpPr>
          <p:spPr bwMode="auto">
            <a:xfrm>
              <a:off x="3661" y="2276"/>
              <a:ext cx="155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74" name="AutoShape 106"/>
            <p:cNvCxnSpPr>
              <a:cxnSpLocks noChangeShapeType="1"/>
              <a:stCxn id="263240" idx="3"/>
              <a:endCxn id="263248" idx="7"/>
            </p:cNvCxnSpPr>
            <p:nvPr/>
          </p:nvCxnSpPr>
          <p:spPr bwMode="auto">
            <a:xfrm flipH="1">
              <a:off x="4573" y="2276"/>
              <a:ext cx="214" cy="2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75" name="AutoShape 107"/>
            <p:cNvCxnSpPr>
              <a:cxnSpLocks noChangeShapeType="1"/>
              <a:stCxn id="263240" idx="4"/>
              <a:endCxn id="263249" idx="0"/>
            </p:cNvCxnSpPr>
            <p:nvPr/>
          </p:nvCxnSpPr>
          <p:spPr bwMode="auto">
            <a:xfrm>
              <a:off x="4872" y="2304"/>
              <a:ext cx="96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76" name="AutoShape 108"/>
            <p:cNvCxnSpPr>
              <a:cxnSpLocks noChangeShapeType="1"/>
              <a:stCxn id="263241" idx="4"/>
              <a:endCxn id="263250" idx="0"/>
            </p:cNvCxnSpPr>
            <p:nvPr/>
          </p:nvCxnSpPr>
          <p:spPr bwMode="auto">
            <a:xfrm>
              <a:off x="5352" y="2304"/>
              <a:ext cx="48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77" name="AutoShape 109"/>
            <p:cNvCxnSpPr>
              <a:cxnSpLocks noChangeShapeType="1"/>
              <a:stCxn id="263243" idx="4"/>
              <a:endCxn id="263251" idx="0"/>
            </p:cNvCxnSpPr>
            <p:nvPr/>
          </p:nvCxnSpPr>
          <p:spPr bwMode="auto">
            <a:xfrm>
              <a:off x="1272" y="2688"/>
              <a:ext cx="0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78" name="AutoShape 110"/>
            <p:cNvCxnSpPr>
              <a:cxnSpLocks noChangeShapeType="1"/>
              <a:stCxn id="263244" idx="4"/>
              <a:endCxn id="263252" idx="0"/>
            </p:cNvCxnSpPr>
            <p:nvPr/>
          </p:nvCxnSpPr>
          <p:spPr bwMode="auto">
            <a:xfrm>
              <a:off x="1896" y="2688"/>
              <a:ext cx="0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79" name="AutoShape 111"/>
            <p:cNvCxnSpPr>
              <a:cxnSpLocks noChangeShapeType="1"/>
              <a:stCxn id="263245" idx="4"/>
              <a:endCxn id="263253" idx="0"/>
            </p:cNvCxnSpPr>
            <p:nvPr/>
          </p:nvCxnSpPr>
          <p:spPr bwMode="auto">
            <a:xfrm>
              <a:off x="2520" y="2688"/>
              <a:ext cx="0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80" name="AutoShape 112"/>
            <p:cNvCxnSpPr>
              <a:cxnSpLocks noChangeShapeType="1"/>
              <a:stCxn id="263247" idx="4"/>
              <a:endCxn id="263254" idx="0"/>
            </p:cNvCxnSpPr>
            <p:nvPr/>
          </p:nvCxnSpPr>
          <p:spPr bwMode="auto">
            <a:xfrm>
              <a:off x="3816" y="2688"/>
              <a:ext cx="0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781" name="AutoShape 113"/>
            <p:cNvCxnSpPr>
              <a:cxnSpLocks noChangeShapeType="1"/>
              <a:stCxn id="263254" idx="4"/>
              <a:endCxn id="263255" idx="0"/>
            </p:cNvCxnSpPr>
            <p:nvPr/>
          </p:nvCxnSpPr>
          <p:spPr bwMode="auto">
            <a:xfrm>
              <a:off x="3816" y="3072"/>
              <a:ext cx="0" cy="14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" name="Group 114"/>
          <p:cNvGrpSpPr>
            <a:grpSpLocks/>
          </p:cNvGrpSpPr>
          <p:nvPr/>
        </p:nvGrpSpPr>
        <p:grpSpPr bwMode="auto">
          <a:xfrm>
            <a:off x="1257300" y="1154908"/>
            <a:ext cx="3143250" cy="646510"/>
            <a:chOff x="96" y="970"/>
            <a:chExt cx="2640" cy="543"/>
          </a:xfrm>
        </p:grpSpPr>
        <p:grpSp>
          <p:nvGrpSpPr>
            <p:cNvPr id="72724" name="Group 115"/>
            <p:cNvGrpSpPr>
              <a:grpSpLocks/>
            </p:cNvGrpSpPr>
            <p:nvPr/>
          </p:nvGrpSpPr>
          <p:grpSpPr bwMode="auto">
            <a:xfrm>
              <a:off x="96" y="970"/>
              <a:ext cx="1392" cy="543"/>
              <a:chOff x="96" y="970"/>
              <a:chExt cx="1392" cy="543"/>
            </a:xfrm>
          </p:grpSpPr>
          <p:sp>
            <p:nvSpPr>
              <p:cNvPr id="263284" name="Text Box 116"/>
              <p:cNvSpPr txBox="1">
                <a:spLocks noChangeArrowheads="1"/>
              </p:cNvSpPr>
              <p:nvPr/>
            </p:nvSpPr>
            <p:spPr bwMode="auto">
              <a:xfrm>
                <a:off x="96" y="970"/>
                <a:ext cx="955" cy="5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 u="sng">
                    <a:solidFill>
                      <a:srgbClr val="80008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Denotes:</a:t>
                </a:r>
              </a:p>
              <a:p>
                <a:r>
                  <a:rPr lang="en-US" sz="180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SA</a:t>
                </a:r>
                <a:endParaRPr lang="en-US" sz="1500">
                  <a:solidFill>
                    <a:srgbClr val="000099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endParaRPr>
              </a:p>
            </p:txBody>
          </p:sp>
          <p:sp>
            <p:nvSpPr>
              <p:cNvPr id="72727" name="AutoShape 117"/>
              <p:cNvSpPr>
                <a:spLocks noChangeArrowheads="1"/>
              </p:cNvSpPr>
              <p:nvPr/>
            </p:nvSpPr>
            <p:spPr bwMode="auto">
              <a:xfrm rot="-5400000">
                <a:off x="1171" y="941"/>
                <a:ext cx="201" cy="4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600"/>
                  <a:gd name="T19" fmla="*/ 14400 h 21600"/>
                  <a:gd name="T20" fmla="*/ 18484 w 21600"/>
                  <a:gd name="T21" fmla="*/ 2160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5429" y="0"/>
                    </a:moveTo>
                    <a:lnTo>
                      <a:pt x="9257" y="7200"/>
                    </a:lnTo>
                    <a:lnTo>
                      <a:pt x="12343" y="7200"/>
                    </a:lnTo>
                    <a:lnTo>
                      <a:pt x="12343" y="14400"/>
                    </a:lnTo>
                    <a:lnTo>
                      <a:pt x="0" y="14400"/>
                    </a:lnTo>
                    <a:lnTo>
                      <a:pt x="0" y="21600"/>
                    </a:lnTo>
                    <a:lnTo>
                      <a:pt x="18514" y="21600"/>
                    </a:lnTo>
                    <a:lnTo>
                      <a:pt x="18514" y="7200"/>
                    </a:lnTo>
                    <a:lnTo>
                      <a:pt x="21600" y="7200"/>
                    </a:lnTo>
                    <a:close/>
                  </a:path>
                </a:pathLst>
              </a:cu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</p:grpSp>
        <p:cxnSp>
          <p:nvCxnSpPr>
            <p:cNvPr id="72725" name="AutoShape 118"/>
            <p:cNvCxnSpPr>
              <a:cxnSpLocks noChangeShapeType="1"/>
              <a:stCxn id="263229" idx="2"/>
              <a:endCxn id="263230" idx="6"/>
            </p:cNvCxnSpPr>
            <p:nvPr/>
          </p:nvCxnSpPr>
          <p:spPr bwMode="auto">
            <a:xfrm flipH="1">
              <a:off x="1536" y="1200"/>
              <a:ext cx="1200" cy="192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5" name="Group 119"/>
          <p:cNvGrpSpPr>
            <a:grpSpLocks/>
          </p:cNvGrpSpPr>
          <p:nvPr/>
        </p:nvGrpSpPr>
        <p:grpSpPr bwMode="auto">
          <a:xfrm>
            <a:off x="3943351" y="1428751"/>
            <a:ext cx="2441972" cy="760809"/>
            <a:chOff x="2352" y="1200"/>
            <a:chExt cx="2051" cy="639"/>
          </a:xfrm>
        </p:grpSpPr>
        <p:grpSp>
          <p:nvGrpSpPr>
            <p:cNvPr id="72719" name="Group 120"/>
            <p:cNvGrpSpPr>
              <a:grpSpLocks/>
            </p:cNvGrpSpPr>
            <p:nvPr/>
          </p:nvGrpSpPr>
          <p:grpSpPr bwMode="auto">
            <a:xfrm>
              <a:off x="2352" y="1296"/>
              <a:ext cx="1344" cy="543"/>
              <a:chOff x="2352" y="1296"/>
              <a:chExt cx="1344" cy="543"/>
            </a:xfrm>
          </p:grpSpPr>
          <p:sp>
            <p:nvSpPr>
              <p:cNvPr id="263289" name="Text Box 121"/>
              <p:cNvSpPr txBox="1">
                <a:spLocks noChangeArrowheads="1"/>
              </p:cNvSpPr>
              <p:nvPr/>
            </p:nvSpPr>
            <p:spPr bwMode="auto">
              <a:xfrm>
                <a:off x="2352" y="1296"/>
                <a:ext cx="1344" cy="5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 u="sng">
                    <a:solidFill>
                      <a:srgbClr val="80008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Denotes:</a:t>
                </a:r>
                <a:r>
                  <a:rPr lang="en-US" sz="180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SDA</a:t>
                </a:r>
                <a:endParaRPr lang="en-US" sz="1800">
                  <a:solidFill>
                    <a:srgbClr val="80008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endParaRPr>
              </a:p>
            </p:txBody>
          </p:sp>
          <p:sp>
            <p:nvSpPr>
              <p:cNvPr id="72723" name="AutoShape 122"/>
              <p:cNvSpPr>
                <a:spLocks noChangeArrowheads="1"/>
              </p:cNvSpPr>
              <p:nvPr/>
            </p:nvSpPr>
            <p:spPr bwMode="auto">
              <a:xfrm flipH="1">
                <a:off x="3063" y="1584"/>
                <a:ext cx="537" cy="20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600"/>
                  <a:gd name="T19" fmla="*/ 14436 h 21600"/>
                  <a:gd name="T20" fmla="*/ 18503 w 21600"/>
                  <a:gd name="T21" fmla="*/ 2160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5429" y="0"/>
                    </a:moveTo>
                    <a:lnTo>
                      <a:pt x="9257" y="7200"/>
                    </a:lnTo>
                    <a:lnTo>
                      <a:pt x="12343" y="7200"/>
                    </a:lnTo>
                    <a:lnTo>
                      <a:pt x="12343" y="14400"/>
                    </a:lnTo>
                    <a:lnTo>
                      <a:pt x="0" y="14400"/>
                    </a:lnTo>
                    <a:lnTo>
                      <a:pt x="0" y="21600"/>
                    </a:lnTo>
                    <a:lnTo>
                      <a:pt x="18514" y="21600"/>
                    </a:lnTo>
                    <a:lnTo>
                      <a:pt x="18514" y="7200"/>
                    </a:lnTo>
                    <a:lnTo>
                      <a:pt x="21600" y="7200"/>
                    </a:lnTo>
                    <a:close/>
                  </a:path>
                </a:pathLst>
              </a:cu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</p:grpSp>
        <p:cxnSp>
          <p:nvCxnSpPr>
            <p:cNvPr id="72720" name="AutoShape 123"/>
            <p:cNvCxnSpPr>
              <a:cxnSpLocks noChangeShapeType="1"/>
            </p:cNvCxnSpPr>
            <p:nvPr/>
          </p:nvCxnSpPr>
          <p:spPr bwMode="auto">
            <a:xfrm>
              <a:off x="2976" y="1200"/>
              <a:ext cx="1392" cy="192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72721" name="AutoShape 124"/>
            <p:cNvCxnSpPr>
              <a:cxnSpLocks noChangeShapeType="1"/>
            </p:cNvCxnSpPr>
            <p:nvPr/>
          </p:nvCxnSpPr>
          <p:spPr bwMode="auto">
            <a:xfrm flipH="1">
              <a:off x="3853" y="1460"/>
              <a:ext cx="550" cy="24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  <p:grpSp>
        <p:nvGrpSpPr>
          <p:cNvPr id="7" name="Group 125"/>
          <p:cNvGrpSpPr>
            <a:grpSpLocks/>
          </p:cNvGrpSpPr>
          <p:nvPr/>
        </p:nvGrpSpPr>
        <p:grpSpPr bwMode="auto">
          <a:xfrm>
            <a:off x="6400801" y="1738312"/>
            <a:ext cx="1364456" cy="2231232"/>
            <a:chOff x="4416" y="1460"/>
            <a:chExt cx="1146" cy="1874"/>
          </a:xfrm>
        </p:grpSpPr>
        <p:grpSp>
          <p:nvGrpSpPr>
            <p:cNvPr id="72713" name="Group 126"/>
            <p:cNvGrpSpPr>
              <a:grpSpLocks/>
            </p:cNvGrpSpPr>
            <p:nvPr/>
          </p:nvGrpSpPr>
          <p:grpSpPr bwMode="auto">
            <a:xfrm>
              <a:off x="4416" y="2736"/>
              <a:ext cx="1146" cy="598"/>
              <a:chOff x="4470" y="2781"/>
              <a:chExt cx="1146" cy="598"/>
            </a:xfrm>
          </p:grpSpPr>
          <p:sp>
            <p:nvSpPr>
              <p:cNvPr id="263295" name="Text Box 127"/>
              <p:cNvSpPr txBox="1">
                <a:spLocks noChangeArrowheads="1"/>
              </p:cNvSpPr>
              <p:nvPr/>
            </p:nvSpPr>
            <p:spPr bwMode="auto">
              <a:xfrm>
                <a:off x="4662" y="2836"/>
                <a:ext cx="954" cy="5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 u="sng">
                    <a:solidFill>
                      <a:srgbClr val="80008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Denotes:</a:t>
                </a:r>
                <a:endParaRPr lang="en-US" sz="1800">
                  <a:solidFill>
                    <a:srgbClr val="80008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endParaRPr>
              </a:p>
              <a:p>
                <a:r>
                  <a:rPr lang="en-US" sz="1800">
                    <a:solidFill>
                      <a:srgbClr val="80008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 </a:t>
                </a:r>
                <a:r>
                  <a:rPr lang="en-US" sz="180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Comic Sans MS" charset="0"/>
                  </a:rPr>
                  <a:t>SDEBA</a:t>
                </a:r>
                <a:endParaRPr lang="en-US" sz="1500">
                  <a:solidFill>
                    <a:srgbClr val="80008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omic Sans MS" charset="0"/>
                </a:endParaRPr>
              </a:p>
            </p:txBody>
          </p:sp>
          <p:sp>
            <p:nvSpPr>
              <p:cNvPr id="72718" name="AutoShape 128"/>
              <p:cNvSpPr>
                <a:spLocks noChangeArrowheads="1"/>
              </p:cNvSpPr>
              <p:nvPr/>
            </p:nvSpPr>
            <p:spPr bwMode="auto">
              <a:xfrm rot="5400000">
                <a:off x="4321" y="2930"/>
                <a:ext cx="537" cy="2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600"/>
                  <a:gd name="T19" fmla="*/ 14400 h 21600"/>
                  <a:gd name="T20" fmla="*/ 18503 w 21600"/>
                  <a:gd name="T21" fmla="*/ 2160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5429" y="0"/>
                    </a:moveTo>
                    <a:lnTo>
                      <a:pt x="9257" y="7200"/>
                    </a:lnTo>
                    <a:lnTo>
                      <a:pt x="12343" y="7200"/>
                    </a:lnTo>
                    <a:lnTo>
                      <a:pt x="12343" y="14400"/>
                    </a:lnTo>
                    <a:lnTo>
                      <a:pt x="0" y="14400"/>
                    </a:lnTo>
                    <a:lnTo>
                      <a:pt x="0" y="21600"/>
                    </a:lnTo>
                    <a:lnTo>
                      <a:pt x="18514" y="21600"/>
                    </a:lnTo>
                    <a:lnTo>
                      <a:pt x="18514" y="7200"/>
                    </a:lnTo>
                    <a:lnTo>
                      <a:pt x="21600" y="7200"/>
                    </a:lnTo>
                    <a:close/>
                  </a:path>
                </a:pathLst>
              </a:cu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2100"/>
              </a:p>
            </p:txBody>
          </p:sp>
        </p:grpSp>
        <p:cxnSp>
          <p:nvCxnSpPr>
            <p:cNvPr id="72714" name="AutoShape 129"/>
            <p:cNvCxnSpPr>
              <a:cxnSpLocks noChangeShapeType="1"/>
              <a:stCxn id="263231" idx="5"/>
              <a:endCxn id="263234" idx="1"/>
            </p:cNvCxnSpPr>
            <p:nvPr/>
          </p:nvCxnSpPr>
          <p:spPr bwMode="auto">
            <a:xfrm>
              <a:off x="4573" y="1460"/>
              <a:ext cx="598" cy="24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72715" name="AutoShape 130"/>
            <p:cNvCxnSpPr>
              <a:cxnSpLocks noChangeShapeType="1"/>
              <a:stCxn id="263234" idx="3"/>
              <a:endCxn id="263240" idx="7"/>
            </p:cNvCxnSpPr>
            <p:nvPr/>
          </p:nvCxnSpPr>
          <p:spPr bwMode="auto">
            <a:xfrm flipH="1">
              <a:off x="4957" y="1844"/>
              <a:ext cx="214" cy="2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  <p:cxnSp>
          <p:nvCxnSpPr>
            <p:cNvPr id="72716" name="AutoShape 131"/>
            <p:cNvCxnSpPr>
              <a:cxnSpLocks noChangeShapeType="1"/>
              <a:stCxn id="263240" idx="3"/>
              <a:endCxn id="263248" idx="7"/>
            </p:cNvCxnSpPr>
            <p:nvPr/>
          </p:nvCxnSpPr>
          <p:spPr bwMode="auto">
            <a:xfrm flipH="1">
              <a:off x="4573" y="2276"/>
              <a:ext cx="214" cy="24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7373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3CDEA14-77BE-8643-8B1D-4FC2743877D4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37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General Search Example</a:t>
            </a:r>
          </a:p>
        </p:txBody>
      </p:sp>
      <p:pic>
        <p:nvPicPr>
          <p:cNvPr id="73733" name="Picture 3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 bwMode="auto">
          <a:xfrm>
            <a:off x="3886200" y="1110853"/>
            <a:ext cx="1302544" cy="71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FA7E9076-DDF7-5B42-AFFA-CB14ABDDA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6000"/>
          </a:blip>
          <a:srcRect/>
          <a:stretch>
            <a:fillRect/>
          </a:stretch>
        </p:blipFill>
        <p:spPr bwMode="auto">
          <a:xfrm>
            <a:off x="5812766" y="191095"/>
            <a:ext cx="2547911" cy="154245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7475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B3FBB8E-BB11-834E-B940-AF44ED9B28FA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47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General Search Example</a:t>
            </a:r>
          </a:p>
        </p:txBody>
      </p:sp>
      <p:pic>
        <p:nvPicPr>
          <p:cNvPr id="74757" name="Picture 4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 bwMode="auto">
          <a:xfrm>
            <a:off x="2478882" y="971550"/>
            <a:ext cx="4093369" cy="2015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F75C7CC5-6745-9840-BCC3-18B3DA8A4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6000"/>
          </a:blip>
          <a:srcRect/>
          <a:stretch>
            <a:fillRect/>
          </a:stretch>
        </p:blipFill>
        <p:spPr bwMode="auto">
          <a:xfrm>
            <a:off x="5812766" y="191095"/>
            <a:ext cx="2547911" cy="154245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7577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FB9D357-E1A4-CD47-80F6-C91F557770F3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General Search Example</a:t>
            </a:r>
          </a:p>
        </p:txBody>
      </p:sp>
      <p:pic>
        <p:nvPicPr>
          <p:cNvPr id="75781" name="Picture 4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 bwMode="auto">
          <a:xfrm>
            <a:off x="1885950" y="1085850"/>
            <a:ext cx="5319713" cy="303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FACFAF34-6F61-8247-9AEA-D8C39FE9B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6000"/>
          </a:blip>
          <a:srcRect/>
          <a:stretch>
            <a:fillRect/>
          </a:stretch>
        </p:blipFill>
        <p:spPr bwMode="auto">
          <a:xfrm>
            <a:off x="5812766" y="191095"/>
            <a:ext cx="2547911" cy="154245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BA02B7-0C37-AB47-BA82-581F621A93C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9460" name="Rectangle 2"/>
          <p:cNvSpPr>
            <a:spLocks noChangeArrowheads="1"/>
          </p:cNvSpPr>
          <p:nvPr/>
        </p:nvSpPr>
        <p:spPr bwMode="auto">
          <a:xfrm>
            <a:off x="1771650" y="1714500"/>
            <a:ext cx="2343150" cy="28575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1" name="Rectangle 3"/>
          <p:cNvSpPr>
            <a:spLocks noChangeArrowheads="1"/>
          </p:cNvSpPr>
          <p:nvPr/>
        </p:nvSpPr>
        <p:spPr bwMode="auto">
          <a:xfrm>
            <a:off x="1771650" y="4057650"/>
            <a:ext cx="2343150" cy="28575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1946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90600" y="971550"/>
            <a:ext cx="4267200" cy="3600450"/>
          </a:xfrm>
          <a:ln>
            <a:solidFill>
              <a:schemeClr val="tx2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/>
              <a:t>(one possible) Solution: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</a:t>
            </a:r>
            <a:r>
              <a:rPr lang="en-US" u="sng" dirty="0"/>
              <a:t>	a	</a:t>
            </a:r>
            <a:r>
              <a:rPr lang="en-US" u="sng" dirty="0" err="1"/>
              <a:t>b</a:t>
            </a:r>
            <a:r>
              <a:rPr lang="en-US" u="sng" dirty="0"/>
              <a:t>	</a:t>
            </a:r>
            <a:r>
              <a:rPr lang="en-US" u="sng" dirty="0" err="1"/>
              <a:t>c</a:t>
            </a:r>
            <a:r>
              <a:rPr lang="en-US" u="sng" dirty="0"/>
              <a:t>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0	start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1	5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5	</a:t>
            </a:r>
            <a:r>
              <a:rPr lang="en-US" b="1" dirty="0"/>
              <a:t>7	goal</a:t>
            </a:r>
            <a:r>
              <a:rPr lang="en-US" dirty="0"/>
              <a:t>	</a:t>
            </a:r>
          </a:p>
        </p:txBody>
      </p:sp>
      <p:grpSp>
        <p:nvGrpSpPr>
          <p:cNvPr id="19464" name="Group 6"/>
          <p:cNvGrpSpPr>
            <a:grpSpLocks/>
          </p:cNvGrpSpPr>
          <p:nvPr/>
        </p:nvGrpSpPr>
        <p:grpSpPr bwMode="auto">
          <a:xfrm>
            <a:off x="5429250" y="971550"/>
            <a:ext cx="2286000" cy="1200150"/>
            <a:chOff x="1776" y="1248"/>
            <a:chExt cx="1920" cy="1008"/>
          </a:xfrm>
        </p:grpSpPr>
        <p:sp>
          <p:nvSpPr>
            <p:cNvPr id="19469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3 l</a:t>
              </a:r>
            </a:p>
          </p:txBody>
        </p:sp>
        <p:sp>
          <p:nvSpPr>
            <p:cNvPr id="19470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5 l</a:t>
              </a:r>
            </a:p>
          </p:txBody>
        </p:sp>
        <p:sp>
          <p:nvSpPr>
            <p:cNvPr id="19471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9 l</a:t>
              </a:r>
            </a:p>
          </p:txBody>
        </p:sp>
      </p:grpSp>
      <p:sp>
        <p:nvSpPr>
          <p:cNvPr id="19465" name="Rectangle 10"/>
          <p:cNvSpPr>
            <a:spLocks noChangeArrowheads="1"/>
          </p:cNvSpPr>
          <p:nvPr/>
        </p:nvSpPr>
        <p:spPr bwMode="auto">
          <a:xfrm>
            <a:off x="1600200" y="2000250"/>
            <a:ext cx="3143250" cy="24574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6" name="Text Box 11"/>
          <p:cNvSpPr txBox="1">
            <a:spLocks noChangeArrowheads="1"/>
          </p:cNvSpPr>
          <p:nvPr/>
        </p:nvSpPr>
        <p:spPr bwMode="auto">
          <a:xfrm>
            <a:off x="5588794" y="2259807"/>
            <a:ext cx="28565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a</a:t>
            </a:r>
          </a:p>
        </p:txBody>
      </p:sp>
      <p:sp>
        <p:nvSpPr>
          <p:cNvPr id="19467" name="Text Box 12"/>
          <p:cNvSpPr txBox="1">
            <a:spLocks noChangeArrowheads="1"/>
          </p:cNvSpPr>
          <p:nvPr/>
        </p:nvSpPr>
        <p:spPr bwMode="auto">
          <a:xfrm>
            <a:off x="6515100" y="2259807"/>
            <a:ext cx="29046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b</a:t>
            </a:r>
          </a:p>
        </p:txBody>
      </p:sp>
      <p:sp>
        <p:nvSpPr>
          <p:cNvPr id="19468" name="Text Box 13"/>
          <p:cNvSpPr txBox="1">
            <a:spLocks noChangeArrowheads="1"/>
          </p:cNvSpPr>
          <p:nvPr/>
        </p:nvSpPr>
        <p:spPr bwMode="auto">
          <a:xfrm>
            <a:off x="7315200" y="2259807"/>
            <a:ext cx="27283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c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7680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A7124A2-4915-D641-B76C-BBEF88EFC673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76804" name="Rectangle 6"/>
          <p:cNvSpPr>
            <a:spLocks noChangeArrowheads="1"/>
          </p:cNvSpPr>
          <p:nvPr/>
        </p:nvSpPr>
        <p:spPr bwMode="auto">
          <a:xfrm>
            <a:off x="3771900" y="4743450"/>
            <a:ext cx="1543050" cy="2857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768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General Search Example</a:t>
            </a:r>
          </a:p>
        </p:txBody>
      </p:sp>
      <p:pic>
        <p:nvPicPr>
          <p:cNvPr id="76806" name="Picture 4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 bwMode="auto">
          <a:xfrm>
            <a:off x="1714500" y="971550"/>
            <a:ext cx="5463779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7" name="Oval 5"/>
          <p:cNvSpPr>
            <a:spLocks noChangeArrowheads="1"/>
          </p:cNvSpPr>
          <p:nvPr/>
        </p:nvSpPr>
        <p:spPr bwMode="auto">
          <a:xfrm>
            <a:off x="5460207" y="4286250"/>
            <a:ext cx="997744" cy="514350"/>
          </a:xfrm>
          <a:prstGeom prst="ellipse">
            <a:avLst/>
          </a:prstGeom>
          <a:noFill/>
          <a:ln w="57150">
            <a:solidFill>
              <a:srgbClr val="CC33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EF9C5DE1-9131-774B-9C86-267449E92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6000"/>
          </a:blip>
          <a:srcRect/>
          <a:stretch>
            <a:fillRect/>
          </a:stretch>
        </p:blipFill>
        <p:spPr bwMode="auto">
          <a:xfrm>
            <a:off x="5812766" y="191095"/>
            <a:ext cx="2547911" cy="154245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778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964EE31-6FC2-3545-9CA1-249E35F190D0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778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Implementation of Search Algorithms</a:t>
            </a:r>
          </a:p>
        </p:txBody>
      </p:sp>
      <p:sp>
        <p:nvSpPr>
          <p:cNvPr id="778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1143000"/>
            <a:ext cx="6934200" cy="2114550"/>
          </a:xfrm>
          <a:ln w="19050">
            <a:solidFill>
              <a:schemeClr val="tx1"/>
            </a:solidFill>
          </a:ln>
        </p:spPr>
        <p:txBody>
          <a:bodyPr/>
          <a:lstStyle/>
          <a:p>
            <a:pPr>
              <a:buFontTx/>
              <a:buNone/>
            </a:pPr>
            <a:r>
              <a:rPr lang="en-US" sz="1350" b="1" dirty="0"/>
              <a:t>Function </a:t>
            </a:r>
            <a:r>
              <a:rPr lang="en-US" sz="1350" dirty="0"/>
              <a:t>General-Search(problem, Queuing-</a:t>
            </a:r>
            <a:r>
              <a:rPr lang="en-US" sz="1350" dirty="0" err="1"/>
              <a:t>Fn</a:t>
            </a:r>
            <a:r>
              <a:rPr lang="en-US" sz="1350" dirty="0"/>
              <a:t>) </a:t>
            </a:r>
            <a:r>
              <a:rPr lang="en-US" sz="1350" b="1" dirty="0"/>
              <a:t>returns</a:t>
            </a:r>
            <a:r>
              <a:rPr lang="en-US" sz="1350" dirty="0"/>
              <a:t> a solution, or failure</a:t>
            </a:r>
          </a:p>
          <a:p>
            <a:pPr>
              <a:buFontTx/>
              <a:buNone/>
            </a:pPr>
            <a:r>
              <a:rPr lang="en-US" sz="1350" dirty="0"/>
              <a:t>	nodes </a:t>
            </a:r>
            <a:r>
              <a:rPr lang="en-US" sz="1350" dirty="0">
                <a:sym typeface="Wingdings" charset="2"/>
              </a:rPr>
              <a:t> make-queue(make-node(initial-state[problem]))</a:t>
            </a:r>
          </a:p>
          <a:p>
            <a:pPr>
              <a:buFontTx/>
              <a:buNone/>
            </a:pPr>
            <a:r>
              <a:rPr lang="en-US" sz="1350" dirty="0">
                <a:sym typeface="Wingdings" charset="2"/>
              </a:rPr>
              <a:t>	</a:t>
            </a:r>
            <a:r>
              <a:rPr lang="en-US" sz="1350" b="1" dirty="0">
                <a:sym typeface="Wingdings" charset="2"/>
              </a:rPr>
              <a:t>loop do</a:t>
            </a:r>
            <a:endParaRPr lang="en-US" sz="1350" dirty="0">
              <a:sym typeface="Wingdings" charset="2"/>
            </a:endParaRPr>
          </a:p>
          <a:p>
            <a:pPr>
              <a:buFontTx/>
              <a:buNone/>
            </a:pPr>
            <a:r>
              <a:rPr lang="en-US" sz="1350" dirty="0">
                <a:sym typeface="Wingdings" charset="2"/>
              </a:rPr>
              <a:t>		</a:t>
            </a:r>
            <a:r>
              <a:rPr lang="en-US" sz="1350" b="1" dirty="0">
                <a:sym typeface="Wingdings" charset="2"/>
              </a:rPr>
              <a:t>if </a:t>
            </a:r>
            <a:r>
              <a:rPr lang="en-US" sz="1350" dirty="0">
                <a:sym typeface="Wingdings" charset="2"/>
              </a:rPr>
              <a:t>nodes is empty </a:t>
            </a:r>
            <a:r>
              <a:rPr lang="en-US" sz="1350" b="1" dirty="0">
                <a:sym typeface="Wingdings" charset="2"/>
              </a:rPr>
              <a:t>then return</a:t>
            </a:r>
            <a:r>
              <a:rPr lang="en-US" sz="1350" dirty="0">
                <a:sym typeface="Wingdings" charset="2"/>
              </a:rPr>
              <a:t> failure</a:t>
            </a:r>
          </a:p>
          <a:p>
            <a:pPr>
              <a:buFontTx/>
              <a:buNone/>
            </a:pPr>
            <a:r>
              <a:rPr lang="en-US" sz="1350" dirty="0">
                <a:sym typeface="Wingdings" charset="2"/>
              </a:rPr>
              <a:t>		node  Remove-Front(nodes)</a:t>
            </a:r>
            <a:endParaRPr lang="en-US" sz="1350" b="1" dirty="0">
              <a:sym typeface="Wingdings" charset="2"/>
            </a:endParaRPr>
          </a:p>
          <a:p>
            <a:pPr>
              <a:buFontTx/>
              <a:buNone/>
            </a:pPr>
            <a:r>
              <a:rPr lang="en-US" sz="1350" b="1" dirty="0">
                <a:sym typeface="Wingdings" charset="2"/>
              </a:rPr>
              <a:t>		if </a:t>
            </a:r>
            <a:r>
              <a:rPr lang="en-US" sz="1350" dirty="0">
                <a:sym typeface="Wingdings" charset="2"/>
              </a:rPr>
              <a:t>Goal-Test[problem] applied to State(node) succeeds </a:t>
            </a:r>
            <a:r>
              <a:rPr lang="en-US" sz="1350" b="1" dirty="0">
                <a:sym typeface="Wingdings" charset="2"/>
              </a:rPr>
              <a:t>then return </a:t>
            </a:r>
            <a:r>
              <a:rPr lang="en-US" sz="1350" dirty="0">
                <a:sym typeface="Wingdings" charset="2"/>
              </a:rPr>
              <a:t>node</a:t>
            </a:r>
          </a:p>
          <a:p>
            <a:pPr>
              <a:buFontTx/>
              <a:buNone/>
            </a:pPr>
            <a:r>
              <a:rPr lang="en-US" sz="1350" dirty="0">
                <a:sym typeface="Wingdings" charset="2"/>
              </a:rPr>
              <a:t>		nodes  Queuing-</a:t>
            </a:r>
            <a:r>
              <a:rPr lang="en-US" sz="1350" dirty="0" err="1">
                <a:sym typeface="Wingdings" charset="2"/>
              </a:rPr>
              <a:t>Fn</a:t>
            </a:r>
            <a:r>
              <a:rPr lang="en-US" sz="1350" dirty="0">
                <a:sym typeface="Wingdings" charset="2"/>
              </a:rPr>
              <a:t>(nodes, Expand(node, Operators[problem]))</a:t>
            </a:r>
            <a:endParaRPr lang="en-US" sz="1350" b="1" dirty="0">
              <a:sym typeface="Wingdings" charset="2"/>
            </a:endParaRPr>
          </a:p>
          <a:p>
            <a:pPr>
              <a:buFontTx/>
              <a:buNone/>
            </a:pPr>
            <a:r>
              <a:rPr lang="en-US" sz="1350" b="1" dirty="0">
                <a:sym typeface="Wingdings" charset="2"/>
              </a:rPr>
              <a:t>	end</a:t>
            </a:r>
            <a:endParaRPr lang="en-US" sz="1350" b="1" dirty="0"/>
          </a:p>
        </p:txBody>
      </p:sp>
      <p:sp>
        <p:nvSpPr>
          <p:cNvPr id="77830" name="Text Box 4"/>
          <p:cNvSpPr txBox="1">
            <a:spLocks noChangeArrowheads="1"/>
          </p:cNvSpPr>
          <p:nvPr/>
        </p:nvSpPr>
        <p:spPr bwMode="auto">
          <a:xfrm>
            <a:off x="1371600" y="3486151"/>
            <a:ext cx="6515100" cy="113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1">
                <a:solidFill>
                  <a:srgbClr val="0066FF"/>
                </a:solidFill>
                <a:latin typeface="Tahoma" charset="0"/>
              </a:rPr>
              <a:t>Queuing-Fn(</a:t>
            </a:r>
            <a:r>
              <a:rPr lang="en-US" sz="1500" b="1" i="1">
                <a:solidFill>
                  <a:srgbClr val="0066FF"/>
                </a:solidFill>
                <a:latin typeface="Tahoma" charset="0"/>
              </a:rPr>
              <a:t>queue</a:t>
            </a:r>
            <a:r>
              <a:rPr lang="en-US" sz="1500" b="1">
                <a:solidFill>
                  <a:srgbClr val="0066FF"/>
                </a:solidFill>
                <a:latin typeface="Tahoma" charset="0"/>
              </a:rPr>
              <a:t>, </a:t>
            </a:r>
            <a:r>
              <a:rPr lang="en-US" sz="1500" b="1" i="1">
                <a:solidFill>
                  <a:srgbClr val="0066FF"/>
                </a:solidFill>
                <a:latin typeface="Tahoma" charset="0"/>
              </a:rPr>
              <a:t>elements</a:t>
            </a:r>
            <a:r>
              <a:rPr lang="en-US" sz="1500" b="1">
                <a:solidFill>
                  <a:srgbClr val="0066FF"/>
                </a:solidFill>
                <a:latin typeface="Tahoma" charset="0"/>
              </a:rPr>
              <a:t>)</a:t>
            </a:r>
            <a:r>
              <a:rPr lang="en-US" sz="1500">
                <a:latin typeface="Tahoma" charset="0"/>
              </a:rPr>
              <a:t> is a queuing function that inserts a set of elements into the queue and </a:t>
            </a:r>
            <a:r>
              <a:rPr lang="en-US" sz="1500" u="sng">
                <a:latin typeface="Tahoma" charset="0"/>
              </a:rPr>
              <a:t>determines the order of node expansion</a:t>
            </a:r>
            <a:r>
              <a:rPr lang="en-US" sz="1500">
                <a:latin typeface="Tahoma" charset="0"/>
              </a:rPr>
              <a:t>.  Varieties of the queuing function produce varieties of the search algorithm.</a:t>
            </a:r>
          </a:p>
          <a:p>
            <a:pPr>
              <a:spcBef>
                <a:spcPct val="50000"/>
              </a:spcBef>
            </a:pPr>
            <a:endParaRPr lang="en-US" sz="1500">
              <a:latin typeface="Tahoma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788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616CF77-F4B3-FA44-A3DE-E900EAC5B994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88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Encapsulating </a:t>
            </a:r>
            <a:r>
              <a:rPr lang="en-US" i="1"/>
              <a:t>state</a:t>
            </a:r>
            <a:r>
              <a:rPr lang="en-US"/>
              <a:t> information in </a:t>
            </a:r>
            <a:r>
              <a:rPr lang="en-US" i="1"/>
              <a:t>nodes</a:t>
            </a:r>
          </a:p>
        </p:txBody>
      </p:sp>
      <p:pic>
        <p:nvPicPr>
          <p:cNvPr id="78853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lum contrast="6000"/>
          </a:blip>
          <a:srcRect/>
          <a:stretch>
            <a:fillRect/>
          </a:stretch>
        </p:blipFill>
        <p:spPr>
          <a:xfrm>
            <a:off x="1143000" y="742950"/>
            <a:ext cx="6858000" cy="3993356"/>
          </a:xfr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727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5CF3BA-E8A0-0345-9212-5F02B9A234C3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Paths in search trees</a:t>
            </a:r>
          </a:p>
        </p:txBody>
      </p:sp>
      <p:pic>
        <p:nvPicPr>
          <p:cNvPr id="78" name="Picture 77" descr="Screen shot 2014-08-21 at 10.48.12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3" y="1179910"/>
            <a:ext cx="1171575" cy="1162050"/>
          </a:xfrm>
          <a:prstGeom prst="rect">
            <a:avLst/>
          </a:prstGeom>
        </p:spPr>
      </p:pic>
      <p:pic>
        <p:nvPicPr>
          <p:cNvPr id="79" name="Picture 78" descr="Screen shot 2014-08-21 at 10.48.24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771650"/>
            <a:ext cx="1152525" cy="1171575"/>
          </a:xfrm>
          <a:prstGeom prst="rect">
            <a:avLst/>
          </a:prstGeom>
        </p:spPr>
      </p:pic>
      <p:pic>
        <p:nvPicPr>
          <p:cNvPr id="80" name="Picture 79" descr="Screen shot 2014-08-21 at 10.48.31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50" y="2514600"/>
            <a:ext cx="1133475" cy="1152525"/>
          </a:xfrm>
          <a:prstGeom prst="rect">
            <a:avLst/>
          </a:prstGeom>
        </p:spPr>
      </p:pic>
      <p:pic>
        <p:nvPicPr>
          <p:cNvPr id="81" name="Picture 80" descr="Screen shot 2014-08-21 at 10.48.36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3143250"/>
            <a:ext cx="1162050" cy="114300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6400800" y="4171950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…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572000" y="1657350"/>
            <a:ext cx="78418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states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727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75CF3BA-E8A0-0345-9212-5F02B9A234C3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Paths in search trees</a:t>
            </a:r>
          </a:p>
        </p:txBody>
      </p:sp>
      <p:pic>
        <p:nvPicPr>
          <p:cNvPr id="11" name="Picture 10" descr="Screen shot 2014-08-21 at 10.47.5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1155348"/>
            <a:ext cx="5543550" cy="34858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2184" y="1242110"/>
            <a:ext cx="20874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Search tree nodes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71950" y="0"/>
            <a:ext cx="42862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Tahoma"/>
                <a:cs typeface="Tahoma"/>
              </a:rPr>
              <a:t>http://www.cs.utsa.edu/~bylander/cs5233/notes/search-exshandout.pdf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798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F1027C2-17CE-BD47-8050-FE763577E449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of search strategies</a:t>
            </a:r>
          </a:p>
        </p:txBody>
      </p:sp>
      <p:sp>
        <p:nvSpPr>
          <p:cNvPr id="798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800100"/>
            <a:ext cx="7543800" cy="4171950"/>
          </a:xfrm>
          <a:solidFill>
            <a:schemeClr val="bg1"/>
          </a:solidFill>
        </p:spPr>
        <p:txBody>
          <a:bodyPr/>
          <a:lstStyle/>
          <a:p>
            <a:r>
              <a:rPr lang="en-US" sz="1800" dirty="0"/>
              <a:t>A search strategy is defined by </a:t>
            </a:r>
            <a:r>
              <a:rPr lang="en-US" sz="1800" dirty="0">
                <a:solidFill>
                  <a:srgbClr val="0066FF"/>
                </a:solidFill>
              </a:rPr>
              <a:t>picking the order of node expansion</a:t>
            </a:r>
            <a:endParaRPr lang="en-US" sz="1800" dirty="0"/>
          </a:p>
          <a:p>
            <a:endParaRPr lang="en-US" sz="1200" dirty="0"/>
          </a:p>
          <a:p>
            <a:r>
              <a:rPr lang="en-US" sz="1800" dirty="0"/>
              <a:t>Search algorithms are commonly evaluated according to the following four criteria:</a:t>
            </a:r>
          </a:p>
          <a:p>
            <a:pPr lvl="1"/>
            <a:r>
              <a:rPr lang="en-US" sz="1500" b="1" dirty="0">
                <a:solidFill>
                  <a:srgbClr val="FF0000"/>
                </a:solidFill>
              </a:rPr>
              <a:t>Completeness</a:t>
            </a:r>
            <a:r>
              <a:rPr lang="en-US" sz="1500" b="1" dirty="0"/>
              <a:t>: </a:t>
            </a:r>
            <a:r>
              <a:rPr lang="en-US" sz="1500" dirty="0"/>
              <a:t>does it always find a solution if one exists?</a:t>
            </a:r>
            <a:endParaRPr lang="en-US" sz="1500" b="1" dirty="0"/>
          </a:p>
          <a:p>
            <a:pPr lvl="1"/>
            <a:r>
              <a:rPr lang="en-US" sz="1500" b="1" dirty="0">
                <a:solidFill>
                  <a:srgbClr val="FF0000"/>
                </a:solidFill>
              </a:rPr>
              <a:t>Time Complexity</a:t>
            </a:r>
            <a:r>
              <a:rPr lang="en-US" sz="1500" b="1" dirty="0"/>
              <a:t>: </a:t>
            </a:r>
            <a:r>
              <a:rPr lang="en-US" sz="1500" dirty="0"/>
              <a:t>how long does it take as function of num. of nodes?</a:t>
            </a:r>
            <a:endParaRPr lang="en-US" sz="1500" b="1" dirty="0"/>
          </a:p>
          <a:p>
            <a:pPr lvl="1"/>
            <a:r>
              <a:rPr lang="en-US" sz="1500" b="1" dirty="0">
                <a:solidFill>
                  <a:srgbClr val="FF0000"/>
                </a:solidFill>
              </a:rPr>
              <a:t>Space Complexity</a:t>
            </a:r>
            <a:r>
              <a:rPr lang="en-US" sz="1500" b="1" dirty="0"/>
              <a:t>: </a:t>
            </a:r>
            <a:r>
              <a:rPr lang="en-US" sz="1500" dirty="0"/>
              <a:t>how much memory does it require?</a:t>
            </a:r>
            <a:endParaRPr lang="en-US" sz="1500" b="1" dirty="0"/>
          </a:p>
          <a:p>
            <a:pPr lvl="1"/>
            <a:r>
              <a:rPr lang="en-US" sz="1500" b="1" dirty="0">
                <a:solidFill>
                  <a:srgbClr val="FF0000"/>
                </a:solidFill>
              </a:rPr>
              <a:t>Optimality</a:t>
            </a:r>
            <a:r>
              <a:rPr lang="en-US" sz="1500" b="1" dirty="0"/>
              <a:t>: </a:t>
            </a:r>
            <a:r>
              <a:rPr lang="en-US" sz="1500" dirty="0"/>
              <a:t>does it guarantee the least-cost solution?</a:t>
            </a:r>
          </a:p>
          <a:p>
            <a:pPr lvl="1"/>
            <a:endParaRPr lang="en-US" sz="1350" dirty="0"/>
          </a:p>
          <a:p>
            <a:r>
              <a:rPr lang="en-US" sz="1800" dirty="0"/>
              <a:t>Time and space complexity are measured in terms of:</a:t>
            </a:r>
          </a:p>
          <a:p>
            <a:pPr lvl="1"/>
            <a:r>
              <a:rPr lang="en-US" sz="1500" i="1" dirty="0"/>
              <a:t>b –  </a:t>
            </a:r>
            <a:r>
              <a:rPr lang="en-US" sz="1500" dirty="0"/>
              <a:t>max branching factor of the search tree</a:t>
            </a:r>
          </a:p>
          <a:p>
            <a:pPr lvl="1"/>
            <a:r>
              <a:rPr lang="en-US" sz="1500" i="1" dirty="0"/>
              <a:t>d –  </a:t>
            </a:r>
            <a:r>
              <a:rPr lang="en-US" sz="1500" dirty="0"/>
              <a:t>depth of the least-cost solution</a:t>
            </a:r>
          </a:p>
          <a:p>
            <a:pPr lvl="1"/>
            <a:r>
              <a:rPr lang="en-US" sz="1500" i="1" dirty="0"/>
              <a:t>m – </a:t>
            </a:r>
            <a:r>
              <a:rPr lang="en-US" sz="1500" dirty="0"/>
              <a:t>max depth of the search tree (may be infinity)</a:t>
            </a:r>
            <a:endParaRPr lang="en-US" sz="1500" i="1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808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C44315-E9E6-E74A-A82C-2D3EA34A8899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809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Binary Tree Example</a:t>
            </a:r>
          </a:p>
        </p:txBody>
      </p:sp>
      <p:grpSp>
        <p:nvGrpSpPr>
          <p:cNvPr id="80901" name="Group 21"/>
          <p:cNvGrpSpPr>
            <a:grpSpLocks/>
          </p:cNvGrpSpPr>
          <p:nvPr/>
        </p:nvGrpSpPr>
        <p:grpSpPr bwMode="auto">
          <a:xfrm>
            <a:off x="2851548" y="1557338"/>
            <a:ext cx="3835003" cy="2268141"/>
            <a:chOff x="1435" y="1308"/>
            <a:chExt cx="3221" cy="1905"/>
          </a:xfrm>
        </p:grpSpPr>
        <p:sp>
          <p:nvSpPr>
            <p:cNvPr id="80906" name="Line 10"/>
            <p:cNvSpPr>
              <a:spLocks noChangeShapeType="1"/>
            </p:cNvSpPr>
            <p:nvPr/>
          </p:nvSpPr>
          <p:spPr bwMode="auto">
            <a:xfrm flipH="1">
              <a:off x="2524" y="1626"/>
              <a:ext cx="317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80907" name="Line 11"/>
            <p:cNvSpPr>
              <a:spLocks noChangeShapeType="1"/>
            </p:cNvSpPr>
            <p:nvPr/>
          </p:nvSpPr>
          <p:spPr bwMode="auto">
            <a:xfrm flipH="1">
              <a:off x="1844" y="2306"/>
              <a:ext cx="272" cy="4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80908" name="Line 12"/>
            <p:cNvSpPr>
              <a:spLocks noChangeShapeType="1"/>
            </p:cNvSpPr>
            <p:nvPr/>
          </p:nvSpPr>
          <p:spPr bwMode="auto">
            <a:xfrm>
              <a:off x="3250" y="1580"/>
              <a:ext cx="408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80909" name="Line 13"/>
            <p:cNvSpPr>
              <a:spLocks noChangeShapeType="1"/>
            </p:cNvSpPr>
            <p:nvPr/>
          </p:nvSpPr>
          <p:spPr bwMode="auto">
            <a:xfrm>
              <a:off x="2433" y="2352"/>
              <a:ext cx="207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80910" name="Line 14"/>
            <p:cNvSpPr>
              <a:spLocks noChangeShapeType="1"/>
            </p:cNvSpPr>
            <p:nvPr/>
          </p:nvSpPr>
          <p:spPr bwMode="auto">
            <a:xfrm flipH="1">
              <a:off x="3431" y="2352"/>
              <a:ext cx="272" cy="31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80911" name="Line 15"/>
            <p:cNvSpPr>
              <a:spLocks noChangeShapeType="1"/>
            </p:cNvSpPr>
            <p:nvPr/>
          </p:nvSpPr>
          <p:spPr bwMode="auto">
            <a:xfrm>
              <a:off x="3930" y="2306"/>
              <a:ext cx="390" cy="4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80912" name="Oval 3"/>
            <p:cNvSpPr>
              <a:spLocks noChangeArrowheads="1"/>
            </p:cNvSpPr>
            <p:nvPr/>
          </p:nvSpPr>
          <p:spPr bwMode="auto">
            <a:xfrm>
              <a:off x="2796" y="1308"/>
              <a:ext cx="499" cy="409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>
                  <a:latin typeface="Tahoma" charset="0"/>
                </a:rPr>
                <a:t>root</a:t>
              </a:r>
            </a:p>
          </p:txBody>
        </p:sp>
        <p:sp>
          <p:nvSpPr>
            <p:cNvPr id="80913" name="Oval 4"/>
            <p:cNvSpPr>
              <a:spLocks noChangeArrowheads="1"/>
            </p:cNvSpPr>
            <p:nvPr/>
          </p:nvSpPr>
          <p:spPr bwMode="auto">
            <a:xfrm>
              <a:off x="2070" y="1898"/>
              <a:ext cx="499" cy="499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>
                  <a:latin typeface="Tahoma" charset="0"/>
                </a:rPr>
                <a:t>N1</a:t>
              </a:r>
            </a:p>
          </p:txBody>
        </p:sp>
        <p:sp>
          <p:nvSpPr>
            <p:cNvPr id="80914" name="Oval 5"/>
            <p:cNvSpPr>
              <a:spLocks noChangeArrowheads="1"/>
            </p:cNvSpPr>
            <p:nvPr/>
          </p:nvSpPr>
          <p:spPr bwMode="auto">
            <a:xfrm>
              <a:off x="3567" y="1898"/>
              <a:ext cx="499" cy="499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>
                  <a:latin typeface="Tahoma" charset="0"/>
                </a:rPr>
                <a:t>N2</a:t>
              </a:r>
            </a:p>
          </p:txBody>
        </p:sp>
        <p:sp>
          <p:nvSpPr>
            <p:cNvPr id="80915" name="Oval 6"/>
            <p:cNvSpPr>
              <a:spLocks noChangeArrowheads="1"/>
            </p:cNvSpPr>
            <p:nvPr/>
          </p:nvSpPr>
          <p:spPr bwMode="auto">
            <a:xfrm>
              <a:off x="1435" y="2669"/>
              <a:ext cx="499" cy="499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>
                  <a:latin typeface="Tahoma" charset="0"/>
                </a:rPr>
                <a:t>N3</a:t>
              </a:r>
            </a:p>
          </p:txBody>
        </p:sp>
        <p:sp>
          <p:nvSpPr>
            <p:cNvPr id="80916" name="Oval 7"/>
            <p:cNvSpPr>
              <a:spLocks noChangeArrowheads="1"/>
            </p:cNvSpPr>
            <p:nvPr/>
          </p:nvSpPr>
          <p:spPr bwMode="auto">
            <a:xfrm>
              <a:off x="2479" y="2714"/>
              <a:ext cx="499" cy="499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>
                  <a:latin typeface="Tahoma" charset="0"/>
                </a:rPr>
                <a:t>N4</a:t>
              </a:r>
            </a:p>
          </p:txBody>
        </p:sp>
        <p:sp>
          <p:nvSpPr>
            <p:cNvPr id="80917" name="Oval 8"/>
            <p:cNvSpPr>
              <a:spLocks noChangeArrowheads="1"/>
            </p:cNvSpPr>
            <p:nvPr/>
          </p:nvSpPr>
          <p:spPr bwMode="auto">
            <a:xfrm>
              <a:off x="3113" y="2669"/>
              <a:ext cx="499" cy="499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>
                  <a:latin typeface="Tahoma" charset="0"/>
                </a:rPr>
                <a:t>N5</a:t>
              </a:r>
            </a:p>
          </p:txBody>
        </p:sp>
        <p:sp>
          <p:nvSpPr>
            <p:cNvPr id="80918" name="Oval 9"/>
            <p:cNvSpPr>
              <a:spLocks noChangeArrowheads="1"/>
            </p:cNvSpPr>
            <p:nvPr/>
          </p:nvSpPr>
          <p:spPr bwMode="auto">
            <a:xfrm>
              <a:off x="4157" y="2714"/>
              <a:ext cx="499" cy="499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>
                  <a:latin typeface="Tahoma" charset="0"/>
                </a:rPr>
                <a:t>N6</a:t>
              </a:r>
            </a:p>
          </p:txBody>
        </p:sp>
      </p:grpSp>
      <p:sp>
        <p:nvSpPr>
          <p:cNvPr id="80902" name="Text Box 16"/>
          <p:cNvSpPr txBox="1">
            <a:spLocks noChangeArrowheads="1"/>
          </p:cNvSpPr>
          <p:nvPr/>
        </p:nvSpPr>
        <p:spPr bwMode="auto">
          <a:xfrm>
            <a:off x="2126456" y="4213622"/>
            <a:ext cx="5446940" cy="92333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Tahoma" charset="0"/>
              </a:rPr>
              <a:t>Number of nodes at max depth: n = 2 </a:t>
            </a:r>
            <a:r>
              <a:rPr lang="en-US" sz="1800" baseline="30000" dirty="0">
                <a:latin typeface="Tahoma" charset="0"/>
              </a:rPr>
              <a:t>max depth</a:t>
            </a:r>
          </a:p>
          <a:p>
            <a:r>
              <a:rPr lang="en-US" sz="1800" dirty="0">
                <a:latin typeface="Tahoma" charset="0"/>
              </a:rPr>
              <a:t>Number of levels (given n at max depth) = log2(n)</a:t>
            </a:r>
          </a:p>
          <a:p>
            <a:endParaRPr lang="en-US" sz="1800" dirty="0">
              <a:latin typeface="Tahoma" charset="0"/>
            </a:endParaRPr>
          </a:p>
        </p:txBody>
      </p:sp>
      <p:sp>
        <p:nvSpPr>
          <p:cNvPr id="80903" name="Text Box 17"/>
          <p:cNvSpPr txBox="1">
            <a:spLocks noChangeArrowheads="1"/>
          </p:cNvSpPr>
          <p:nvPr/>
        </p:nvSpPr>
        <p:spPr bwMode="auto">
          <a:xfrm>
            <a:off x="1397794" y="1513285"/>
            <a:ext cx="12362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ahoma" charset="0"/>
              </a:rPr>
              <a:t>Depth = 0</a:t>
            </a:r>
          </a:p>
        </p:txBody>
      </p:sp>
      <p:sp>
        <p:nvSpPr>
          <p:cNvPr id="80904" name="Text Box 18"/>
          <p:cNvSpPr txBox="1">
            <a:spLocks noChangeArrowheads="1"/>
          </p:cNvSpPr>
          <p:nvPr/>
        </p:nvSpPr>
        <p:spPr bwMode="auto">
          <a:xfrm>
            <a:off x="1397794" y="2269331"/>
            <a:ext cx="12362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ahoma" charset="0"/>
              </a:rPr>
              <a:t>Depth = 1</a:t>
            </a:r>
          </a:p>
        </p:txBody>
      </p:sp>
      <p:sp>
        <p:nvSpPr>
          <p:cNvPr id="80905" name="Text Box 19"/>
          <p:cNvSpPr txBox="1">
            <a:spLocks noChangeArrowheads="1"/>
          </p:cNvSpPr>
          <p:nvPr/>
        </p:nvSpPr>
        <p:spPr bwMode="auto">
          <a:xfrm>
            <a:off x="1451372" y="3314700"/>
            <a:ext cx="12362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ahoma" charset="0"/>
              </a:rPr>
              <a:t>Depth = 2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problems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561,  Sessions 2-3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0D92-C902-D140-8AA4-356D250D41FE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402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819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960C013-8DE0-D748-A165-491A2F7FC087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819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</a:t>
            </a:r>
          </a:p>
        </p:txBody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rgbClr val="0066FF"/>
                </a:solidFill>
              </a:rPr>
              <a:t>Why worry about complexity of algorithms?</a:t>
            </a:r>
          </a:p>
          <a:p>
            <a:endParaRPr lang="en-US" sz="1800">
              <a:solidFill>
                <a:srgbClr val="0066FF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sz="1800"/>
              <a:t>because a problem may be solvable in principle but may take too long to solve in practice</a:t>
            </a:r>
          </a:p>
          <a:p>
            <a:pPr>
              <a:buFont typeface="Wingdings" charset="2"/>
              <a:buChar char="Ø"/>
            </a:pPr>
            <a:endParaRPr lang="en-US" sz="18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829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985F07F-9737-5945-9DF3-FF04826034BA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829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Complexity: Tower of Hanoi</a:t>
            </a:r>
          </a:p>
        </p:txBody>
      </p:sp>
      <p:graphicFrame>
        <p:nvGraphicFramePr>
          <p:cNvPr id="82946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600200" y="1045369"/>
          <a:ext cx="6157913" cy="4040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8" name="Bitmap Image" r:id="rId3" imgW="6095238" imgH="4571429" progId="">
                  <p:embed/>
                </p:oleObj>
              </mc:Choice>
              <mc:Fallback>
                <p:oleObj name="Bitmap Image" r:id="rId3" imgW="6095238" imgH="4571429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045369"/>
                        <a:ext cx="6157913" cy="40409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BA02B7-0C37-AB47-BA82-581F621A93C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9460" name="Rectangle 2"/>
          <p:cNvSpPr>
            <a:spLocks noChangeArrowheads="1"/>
          </p:cNvSpPr>
          <p:nvPr/>
        </p:nvSpPr>
        <p:spPr bwMode="auto">
          <a:xfrm>
            <a:off x="1771650" y="1714500"/>
            <a:ext cx="2343150" cy="28575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1" name="Rectangle 3"/>
          <p:cNvSpPr>
            <a:spLocks noChangeArrowheads="1"/>
          </p:cNvSpPr>
          <p:nvPr/>
        </p:nvSpPr>
        <p:spPr bwMode="auto">
          <a:xfrm>
            <a:off x="1771650" y="4057650"/>
            <a:ext cx="2343150" cy="28575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1946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90600" y="971550"/>
            <a:ext cx="4267200" cy="3600450"/>
          </a:xfrm>
          <a:ln>
            <a:solidFill>
              <a:schemeClr val="tx2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/>
              <a:t>(one possible) Solution: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</a:t>
            </a:r>
            <a:r>
              <a:rPr lang="en-US" u="sng" dirty="0"/>
              <a:t>	a	</a:t>
            </a:r>
            <a:r>
              <a:rPr lang="en-US" u="sng" dirty="0" err="1"/>
              <a:t>b</a:t>
            </a:r>
            <a:r>
              <a:rPr lang="en-US" u="sng" dirty="0"/>
              <a:t>	</a:t>
            </a:r>
            <a:r>
              <a:rPr lang="en-US" u="sng" dirty="0" err="1"/>
              <a:t>c</a:t>
            </a:r>
            <a:r>
              <a:rPr lang="en-US" u="sng" dirty="0"/>
              <a:t>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0	start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1	5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5	</a:t>
            </a:r>
            <a:r>
              <a:rPr lang="en-US" b="1" dirty="0"/>
              <a:t>7	goal</a:t>
            </a:r>
            <a:r>
              <a:rPr lang="en-US" dirty="0"/>
              <a:t>	</a:t>
            </a:r>
          </a:p>
        </p:txBody>
      </p:sp>
      <p:grpSp>
        <p:nvGrpSpPr>
          <p:cNvPr id="19464" name="Group 6"/>
          <p:cNvGrpSpPr>
            <a:grpSpLocks/>
          </p:cNvGrpSpPr>
          <p:nvPr/>
        </p:nvGrpSpPr>
        <p:grpSpPr bwMode="auto">
          <a:xfrm>
            <a:off x="5429250" y="971550"/>
            <a:ext cx="2286000" cy="1200150"/>
            <a:chOff x="1776" y="1248"/>
            <a:chExt cx="1920" cy="1008"/>
          </a:xfrm>
        </p:grpSpPr>
        <p:sp>
          <p:nvSpPr>
            <p:cNvPr id="19469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3 l</a:t>
              </a:r>
            </a:p>
          </p:txBody>
        </p:sp>
        <p:sp>
          <p:nvSpPr>
            <p:cNvPr id="19470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5 l</a:t>
              </a:r>
            </a:p>
          </p:txBody>
        </p:sp>
        <p:sp>
          <p:nvSpPr>
            <p:cNvPr id="19471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9 l</a:t>
              </a:r>
            </a:p>
          </p:txBody>
        </p:sp>
      </p:grpSp>
      <p:sp>
        <p:nvSpPr>
          <p:cNvPr id="19465" name="Rectangle 10"/>
          <p:cNvSpPr>
            <a:spLocks noChangeArrowheads="1"/>
          </p:cNvSpPr>
          <p:nvPr/>
        </p:nvSpPr>
        <p:spPr bwMode="auto">
          <a:xfrm>
            <a:off x="1600200" y="2259806"/>
            <a:ext cx="3143250" cy="219789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6" name="Text Box 11"/>
          <p:cNvSpPr txBox="1">
            <a:spLocks noChangeArrowheads="1"/>
          </p:cNvSpPr>
          <p:nvPr/>
        </p:nvSpPr>
        <p:spPr bwMode="auto">
          <a:xfrm>
            <a:off x="5588794" y="2259807"/>
            <a:ext cx="28565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a</a:t>
            </a:r>
          </a:p>
        </p:txBody>
      </p:sp>
      <p:sp>
        <p:nvSpPr>
          <p:cNvPr id="19467" name="Text Box 12"/>
          <p:cNvSpPr txBox="1">
            <a:spLocks noChangeArrowheads="1"/>
          </p:cNvSpPr>
          <p:nvPr/>
        </p:nvSpPr>
        <p:spPr bwMode="auto">
          <a:xfrm>
            <a:off x="6515100" y="2259807"/>
            <a:ext cx="29046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b</a:t>
            </a:r>
          </a:p>
        </p:txBody>
      </p:sp>
      <p:sp>
        <p:nvSpPr>
          <p:cNvPr id="19468" name="Text Box 13"/>
          <p:cNvSpPr txBox="1">
            <a:spLocks noChangeArrowheads="1"/>
          </p:cNvSpPr>
          <p:nvPr/>
        </p:nvSpPr>
        <p:spPr bwMode="auto">
          <a:xfrm>
            <a:off x="7315200" y="2259807"/>
            <a:ext cx="27283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0902158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839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282E09F-9AF0-FA4A-9630-2C241170A773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83973" name="Rectangle 4"/>
          <p:cNvSpPr>
            <a:spLocks noChangeArrowheads="1"/>
          </p:cNvSpPr>
          <p:nvPr/>
        </p:nvSpPr>
        <p:spPr bwMode="auto">
          <a:xfrm>
            <a:off x="1543050" y="571500"/>
            <a:ext cx="1371600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graphicFrame>
        <p:nvGraphicFramePr>
          <p:cNvPr id="83970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2400300" y="114300"/>
          <a:ext cx="6629400" cy="4973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2" name="Bitmap Image" r:id="rId3" imgW="6095238" imgH="4571429" progId="">
                  <p:embed/>
                </p:oleObj>
              </mc:Choice>
              <mc:Fallback>
                <p:oleObj name="Bitmap Image" r:id="rId3" imgW="6095238" imgH="4571429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0300" y="114300"/>
                        <a:ext cx="6629400" cy="49732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4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141685"/>
            <a:ext cx="5844779" cy="629840"/>
          </a:xfrm>
        </p:spPr>
        <p:txBody>
          <a:bodyPr/>
          <a:lstStyle/>
          <a:p>
            <a:r>
              <a:rPr lang="en-US"/>
              <a:t>Complexity:</a:t>
            </a:r>
            <a:br>
              <a:rPr lang="en-US"/>
            </a:br>
            <a:r>
              <a:rPr lang="en-US"/>
              <a:t>Tower of Hanoi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849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7B483AE-0C48-E148-A122-CF4DDB6A67BB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Complexity: Tower of Hanoi</a:t>
            </a:r>
          </a:p>
        </p:txBody>
      </p:sp>
      <p:sp>
        <p:nvSpPr>
          <p:cNvPr id="8499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10000"/>
              </a:spcBef>
              <a:spcAft>
                <a:spcPts val="450"/>
              </a:spcAft>
              <a:buFont typeface="Symbol" charset="2"/>
              <a:buChar char="·"/>
            </a:pPr>
            <a:endParaRPr lang="en-US" sz="1950"/>
          </a:p>
          <a:p>
            <a:pPr>
              <a:spcBef>
                <a:spcPct val="10000"/>
              </a:spcBef>
              <a:spcAft>
                <a:spcPts val="450"/>
              </a:spcAft>
              <a:buFont typeface="Symbol" charset="2"/>
              <a:buChar char="·"/>
            </a:pPr>
            <a:r>
              <a:rPr lang="en-US" sz="1950"/>
              <a:t>3-disk problem: </a:t>
            </a:r>
            <a:r>
              <a:rPr lang="en-US" sz="1950" b="1">
                <a:latin typeface="Courier New" charset="0"/>
              </a:rPr>
              <a:t>2</a:t>
            </a:r>
            <a:r>
              <a:rPr lang="en-US" sz="1950" b="1" baseline="30000">
                <a:latin typeface="Courier New" charset="0"/>
              </a:rPr>
              <a:t>3 </a:t>
            </a:r>
            <a:r>
              <a:rPr lang="en-US" sz="1950" b="1">
                <a:latin typeface="Courier New" charset="0"/>
              </a:rPr>
              <a:t>- 1 = 7</a:t>
            </a:r>
            <a:r>
              <a:rPr lang="en-US" sz="1950"/>
              <a:t> moves</a:t>
            </a:r>
          </a:p>
          <a:p>
            <a:pPr>
              <a:spcBef>
                <a:spcPct val="10000"/>
              </a:spcBef>
              <a:spcAft>
                <a:spcPts val="450"/>
              </a:spcAft>
              <a:buFont typeface="Symbol" charset="2"/>
              <a:buChar char="·"/>
            </a:pPr>
            <a:endParaRPr lang="en-US" sz="1950"/>
          </a:p>
          <a:p>
            <a:pPr>
              <a:spcBef>
                <a:spcPct val="10000"/>
              </a:spcBef>
              <a:spcAft>
                <a:spcPts val="450"/>
              </a:spcAft>
              <a:buFont typeface="Symbol" charset="2"/>
              <a:buChar char="·"/>
            </a:pPr>
            <a:r>
              <a:rPr lang="en-US" sz="1950"/>
              <a:t>64-disk problem: </a:t>
            </a:r>
            <a:r>
              <a:rPr lang="en-US" sz="1950" b="1">
                <a:latin typeface="Courier New" charset="0"/>
              </a:rPr>
              <a:t>2</a:t>
            </a:r>
            <a:r>
              <a:rPr lang="en-US" sz="1950" b="1" baseline="30000">
                <a:latin typeface="Courier New" charset="0"/>
              </a:rPr>
              <a:t>64 </a:t>
            </a:r>
            <a:r>
              <a:rPr lang="en-US" sz="1950" b="1">
                <a:latin typeface="Courier New" charset="0"/>
              </a:rPr>
              <a:t>- 1</a:t>
            </a:r>
            <a:r>
              <a:rPr lang="en-US" sz="1950"/>
              <a:t>. </a:t>
            </a:r>
          </a:p>
          <a:p>
            <a:pPr lvl="1">
              <a:spcBef>
                <a:spcPct val="10000"/>
              </a:spcBef>
              <a:spcAft>
                <a:spcPts val="450"/>
              </a:spcAft>
              <a:buFont typeface="Symbol" charset="2"/>
              <a:buChar char="·"/>
            </a:pPr>
            <a:r>
              <a:rPr lang="en-US" sz="1800" b="1">
                <a:latin typeface="Courier New" charset="0"/>
              </a:rPr>
              <a:t>2</a:t>
            </a:r>
            <a:r>
              <a:rPr lang="en-US" sz="1800" b="1" baseline="30000">
                <a:latin typeface="Courier New" charset="0"/>
              </a:rPr>
              <a:t>10 </a:t>
            </a:r>
            <a:r>
              <a:rPr lang="en-US" sz="1800" b="1">
                <a:latin typeface="Courier New" charset="0"/>
              </a:rPr>
              <a:t>= 1024 </a:t>
            </a:r>
            <a:r>
              <a:rPr lang="en-US" sz="1800" b="1">
                <a:latin typeface="Courier New" charset="0"/>
                <a:sym typeface="Symbol" charset="2"/>
              </a:rPr>
              <a:t></a:t>
            </a:r>
            <a:r>
              <a:rPr lang="en-US" sz="1800" b="1">
                <a:latin typeface="Courier New" charset="0"/>
              </a:rPr>
              <a:t> 1000 = 10</a:t>
            </a:r>
            <a:r>
              <a:rPr lang="en-US" sz="1800" b="1" baseline="30000">
                <a:latin typeface="Courier New" charset="0"/>
              </a:rPr>
              <a:t>3</a:t>
            </a:r>
            <a:r>
              <a:rPr lang="en-US" sz="1800"/>
              <a:t>,</a:t>
            </a:r>
            <a:r>
              <a:rPr lang="en-US" sz="1800">
                <a:latin typeface="Courier New" charset="0"/>
              </a:rPr>
              <a:t> </a:t>
            </a:r>
          </a:p>
          <a:p>
            <a:pPr lvl="1">
              <a:spcBef>
                <a:spcPct val="10000"/>
              </a:spcBef>
              <a:spcAft>
                <a:spcPts val="450"/>
              </a:spcAft>
              <a:buFont typeface="Symbol" charset="2"/>
              <a:buChar char="·"/>
            </a:pPr>
            <a:r>
              <a:rPr lang="en-US" sz="1800" b="1">
                <a:latin typeface="Courier New" charset="0"/>
              </a:rPr>
              <a:t>2</a:t>
            </a:r>
            <a:r>
              <a:rPr lang="en-US" sz="1800" b="1" baseline="30000">
                <a:latin typeface="Courier New" charset="0"/>
              </a:rPr>
              <a:t>64 </a:t>
            </a:r>
            <a:r>
              <a:rPr lang="en-US" sz="1800" b="1">
                <a:latin typeface="Courier New" charset="0"/>
              </a:rPr>
              <a:t>= 2</a:t>
            </a:r>
            <a:r>
              <a:rPr lang="en-US" sz="1800" b="1" baseline="30000">
                <a:latin typeface="Courier New" charset="0"/>
              </a:rPr>
              <a:t>4</a:t>
            </a:r>
            <a:r>
              <a:rPr lang="en-US" sz="1800" b="1">
                <a:latin typeface="Courier New" charset="0"/>
              </a:rPr>
              <a:t> * 2</a:t>
            </a:r>
            <a:r>
              <a:rPr lang="en-US" sz="1800" b="1" baseline="30000">
                <a:latin typeface="Courier New" charset="0"/>
              </a:rPr>
              <a:t>60 </a:t>
            </a:r>
            <a:r>
              <a:rPr lang="en-US" sz="1800" b="1">
                <a:latin typeface="Courier New" charset="0"/>
                <a:sym typeface="Symbol" charset="2"/>
              </a:rPr>
              <a:t></a:t>
            </a:r>
            <a:r>
              <a:rPr lang="en-US" sz="1800" b="1">
                <a:latin typeface="Courier New" charset="0"/>
              </a:rPr>
              <a:t> 2</a:t>
            </a:r>
            <a:r>
              <a:rPr lang="en-US" sz="1800" b="1" baseline="30000">
                <a:latin typeface="Courier New" charset="0"/>
              </a:rPr>
              <a:t>4</a:t>
            </a:r>
            <a:r>
              <a:rPr lang="en-US" sz="1800" b="1">
                <a:latin typeface="Courier New" charset="0"/>
              </a:rPr>
              <a:t> * 10</a:t>
            </a:r>
            <a:r>
              <a:rPr lang="en-US" sz="1800" b="1" baseline="30000">
                <a:latin typeface="Courier New" charset="0"/>
              </a:rPr>
              <a:t>18 </a:t>
            </a:r>
            <a:r>
              <a:rPr lang="en-US" sz="1800" b="1">
                <a:latin typeface="Courier New" charset="0"/>
              </a:rPr>
              <a:t>= </a:t>
            </a:r>
            <a:r>
              <a:rPr lang="en-US" sz="1800" b="1">
                <a:solidFill>
                  <a:srgbClr val="990000"/>
                </a:solidFill>
                <a:latin typeface="Courier New" charset="0"/>
              </a:rPr>
              <a:t>1.6 * 10</a:t>
            </a:r>
            <a:r>
              <a:rPr lang="en-US" sz="1800" b="1" baseline="30000">
                <a:solidFill>
                  <a:srgbClr val="990000"/>
                </a:solidFill>
                <a:latin typeface="Courier New" charset="0"/>
              </a:rPr>
              <a:t>19</a:t>
            </a:r>
            <a:endParaRPr lang="en-US" sz="1800" b="1">
              <a:solidFill>
                <a:srgbClr val="990000"/>
              </a:solidFill>
              <a:latin typeface="Courier New" charset="0"/>
            </a:endParaRPr>
          </a:p>
          <a:p>
            <a:pPr algn="just">
              <a:spcBef>
                <a:spcPct val="10000"/>
              </a:spcBef>
              <a:buFont typeface="Symbol" charset="2"/>
              <a:buChar char="·"/>
            </a:pPr>
            <a:endParaRPr lang="en-US" sz="675">
              <a:latin typeface="Courier New" charset="0"/>
            </a:endParaRPr>
          </a:p>
          <a:p>
            <a:pPr algn="just">
              <a:spcBef>
                <a:spcPct val="10000"/>
              </a:spcBef>
              <a:buFont typeface="Symbol" charset="2"/>
              <a:buChar char="·"/>
            </a:pPr>
            <a:endParaRPr lang="en-US" sz="675">
              <a:latin typeface="Courier New" charset="0"/>
            </a:endParaRPr>
          </a:p>
          <a:p>
            <a:pPr algn="just">
              <a:spcBef>
                <a:spcPct val="10000"/>
              </a:spcBef>
              <a:buFont typeface="Symbol" charset="2"/>
              <a:buChar char="·"/>
            </a:pPr>
            <a:endParaRPr lang="en-US" sz="675">
              <a:latin typeface="Courier New" charset="0"/>
            </a:endParaRPr>
          </a:p>
          <a:p>
            <a:pPr>
              <a:spcBef>
                <a:spcPct val="10000"/>
              </a:spcBef>
              <a:spcAft>
                <a:spcPts val="450"/>
              </a:spcAft>
              <a:buFont typeface="Symbol" charset="2"/>
              <a:buChar char="·"/>
            </a:pPr>
            <a:r>
              <a:rPr lang="en-US" sz="1950"/>
              <a:t>One year </a:t>
            </a:r>
            <a:r>
              <a:rPr lang="en-US" sz="1950" b="1">
                <a:latin typeface="Courier New" charset="0"/>
                <a:sym typeface="Symbol" charset="2"/>
              </a:rPr>
              <a:t></a:t>
            </a:r>
            <a:r>
              <a:rPr lang="en-US" sz="1950" b="1"/>
              <a:t> </a:t>
            </a:r>
            <a:r>
              <a:rPr lang="en-US" sz="1950" b="1">
                <a:latin typeface="Courier New" charset="0"/>
              </a:rPr>
              <a:t>3.2 * 10</a:t>
            </a:r>
            <a:r>
              <a:rPr lang="en-US" sz="1950" b="1" baseline="30000">
                <a:latin typeface="Courier New" charset="0"/>
              </a:rPr>
              <a:t>7</a:t>
            </a:r>
            <a:r>
              <a:rPr lang="en-US" sz="1950"/>
              <a:t> seconds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860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5042214-70B7-2046-A918-6691214CDA35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860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Complexity: Tower of Hanoi</a:t>
            </a:r>
          </a:p>
        </p:txBody>
      </p:sp>
      <p:sp>
        <p:nvSpPr>
          <p:cNvPr id="86021" name="Rectangle 3"/>
          <p:cNvSpPr>
            <a:spLocks noGrp="1" noChangeArrowheads="1"/>
          </p:cNvSpPr>
          <p:nvPr>
            <p:ph idx="1"/>
          </p:nvPr>
        </p:nvSpPr>
        <p:spPr>
          <a:xfrm>
            <a:off x="1371600" y="1257300"/>
            <a:ext cx="6149579" cy="3086100"/>
          </a:xfrm>
        </p:spPr>
        <p:txBody>
          <a:bodyPr/>
          <a:lstStyle/>
          <a:p>
            <a:pPr>
              <a:spcBef>
                <a:spcPct val="10000"/>
              </a:spcBef>
              <a:spcAft>
                <a:spcPts val="450"/>
              </a:spcAft>
              <a:buFont typeface="Symbol" charset="2"/>
              <a:buChar char="·"/>
            </a:pPr>
            <a:r>
              <a:rPr lang="en-US" sz="1950" dirty="0"/>
              <a:t>The wizard’s speed = one disk / second</a:t>
            </a:r>
          </a:p>
          <a:p>
            <a:pPr>
              <a:spcBef>
                <a:spcPct val="10000"/>
              </a:spcBef>
              <a:spcAft>
                <a:spcPts val="450"/>
              </a:spcAft>
              <a:buFont typeface="Symbol" charset="2"/>
              <a:buChar char="·"/>
            </a:pPr>
            <a:endParaRPr lang="en-US" sz="1950" dirty="0"/>
          </a:p>
          <a:p>
            <a:pPr lvl="1">
              <a:spcBef>
                <a:spcPct val="10000"/>
              </a:spcBef>
              <a:spcAft>
                <a:spcPts val="450"/>
              </a:spcAft>
              <a:buNone/>
            </a:pPr>
            <a:r>
              <a:rPr lang="en-US" b="1" dirty="0">
                <a:latin typeface="Courier New" charset="0"/>
              </a:rPr>
              <a:t>1.6 * 10</a:t>
            </a:r>
            <a:r>
              <a:rPr lang="en-US" b="1" baseline="30000" dirty="0">
                <a:latin typeface="Courier New" charset="0"/>
              </a:rPr>
              <a:t>19</a:t>
            </a:r>
            <a:r>
              <a:rPr lang="en-US" b="1" dirty="0">
                <a:latin typeface="Courier New" charset="0"/>
              </a:rPr>
              <a:t> = 5 * 3.2 * 10</a:t>
            </a:r>
            <a:r>
              <a:rPr lang="en-US" b="1" baseline="30000" dirty="0">
                <a:latin typeface="Courier New" charset="0"/>
              </a:rPr>
              <a:t>18</a:t>
            </a:r>
            <a:r>
              <a:rPr lang="en-US" b="1" dirty="0"/>
              <a:t> </a:t>
            </a:r>
            <a:r>
              <a:rPr lang="en-US" b="1" dirty="0">
                <a:latin typeface="Courier New" charset="0"/>
              </a:rPr>
              <a:t>=</a:t>
            </a:r>
          </a:p>
          <a:p>
            <a:pPr lvl="1">
              <a:spcBef>
                <a:spcPct val="10000"/>
              </a:spcBef>
              <a:spcAft>
                <a:spcPts val="450"/>
              </a:spcAft>
              <a:buNone/>
            </a:pPr>
            <a:r>
              <a:rPr lang="en-US" b="1" dirty="0">
                <a:latin typeface="Courier New" charset="0"/>
              </a:rPr>
              <a:t>5 * (3.2 * 10</a:t>
            </a:r>
            <a:r>
              <a:rPr lang="en-US" b="1" baseline="30000" dirty="0">
                <a:latin typeface="Courier New" charset="0"/>
              </a:rPr>
              <a:t>7</a:t>
            </a:r>
            <a:r>
              <a:rPr lang="en-US" b="1" dirty="0">
                <a:latin typeface="Courier New" charset="0"/>
              </a:rPr>
              <a:t>) * 10</a:t>
            </a:r>
            <a:r>
              <a:rPr lang="en-US" b="1" baseline="30000" dirty="0">
                <a:latin typeface="Courier New" charset="0"/>
              </a:rPr>
              <a:t>11</a:t>
            </a:r>
            <a:r>
              <a:rPr lang="en-US" b="1" dirty="0"/>
              <a:t>  </a:t>
            </a:r>
            <a:r>
              <a:rPr lang="en-US" b="1" dirty="0">
                <a:latin typeface="Courier New" charset="0"/>
              </a:rPr>
              <a:t>=</a:t>
            </a:r>
          </a:p>
          <a:p>
            <a:pPr lvl="1">
              <a:spcBef>
                <a:spcPct val="10000"/>
              </a:spcBef>
              <a:spcAft>
                <a:spcPts val="450"/>
              </a:spcAft>
              <a:buNone/>
            </a:pPr>
            <a:r>
              <a:rPr lang="en-US" b="1" dirty="0">
                <a:latin typeface="Courier New" charset="0"/>
              </a:rPr>
              <a:t>(3.2 * 10</a:t>
            </a:r>
            <a:r>
              <a:rPr lang="en-US" b="1" baseline="30000" dirty="0">
                <a:latin typeface="Courier New" charset="0"/>
              </a:rPr>
              <a:t>7</a:t>
            </a:r>
            <a:r>
              <a:rPr lang="en-US" b="1" dirty="0">
                <a:latin typeface="Courier New" charset="0"/>
              </a:rPr>
              <a:t>) * </a:t>
            </a:r>
            <a:r>
              <a:rPr lang="en-US" b="1" dirty="0">
                <a:solidFill>
                  <a:schemeClr val="hlink"/>
                </a:solidFill>
                <a:latin typeface="Courier New" charset="0"/>
              </a:rPr>
              <a:t>(5 * 10</a:t>
            </a:r>
            <a:r>
              <a:rPr lang="en-US" b="1" baseline="30000" dirty="0">
                <a:solidFill>
                  <a:schemeClr val="hlink"/>
                </a:solidFill>
                <a:latin typeface="Courier New" charset="0"/>
              </a:rPr>
              <a:t>11</a:t>
            </a:r>
            <a:r>
              <a:rPr lang="en-US" b="1" dirty="0">
                <a:solidFill>
                  <a:schemeClr val="hlink"/>
                </a:solidFill>
                <a:latin typeface="Courier New" charset="0"/>
              </a:rPr>
              <a:t>)</a:t>
            </a:r>
            <a:endParaRPr lang="en-US" sz="1800" b="1" dirty="0">
              <a:solidFill>
                <a:schemeClr val="hlin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43551" y="3771900"/>
            <a:ext cx="19976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500 billion years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870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3058747-A37B-9442-A976-43171A1F1C59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Complexity: Tower of Hanoi</a:t>
            </a:r>
          </a:p>
        </p:txBody>
      </p:sp>
      <p:sp>
        <p:nvSpPr>
          <p:cNvPr id="8704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10000"/>
              </a:spcBef>
              <a:spcAft>
                <a:spcPts val="450"/>
              </a:spcAft>
              <a:buFont typeface="Symbol" charset="2"/>
              <a:buChar char="·"/>
            </a:pPr>
            <a:r>
              <a:rPr lang="en-US" sz="1950"/>
              <a:t>The time required to move all 64 disks from needle 1 to needle 3 is roughly </a:t>
            </a:r>
            <a:r>
              <a:rPr lang="en-US" sz="1950" b="1">
                <a:latin typeface="Courier New" charset="0"/>
              </a:rPr>
              <a:t>5 * 10</a:t>
            </a:r>
            <a:r>
              <a:rPr lang="en-US" sz="1950" b="1" baseline="30000">
                <a:latin typeface="Courier New" charset="0"/>
              </a:rPr>
              <a:t>11</a:t>
            </a:r>
            <a:r>
              <a:rPr lang="en-US" sz="1950" baseline="30000"/>
              <a:t> </a:t>
            </a:r>
            <a:r>
              <a:rPr lang="en-US" sz="1950"/>
              <a:t>years. </a:t>
            </a:r>
          </a:p>
          <a:p>
            <a:pPr>
              <a:spcBef>
                <a:spcPct val="10000"/>
              </a:spcBef>
              <a:spcAft>
                <a:spcPts val="450"/>
              </a:spcAft>
              <a:buFont typeface="Symbol" charset="2"/>
              <a:buChar char="·"/>
            </a:pPr>
            <a:endParaRPr lang="en-US" sz="1950"/>
          </a:p>
          <a:p>
            <a:pPr>
              <a:spcBef>
                <a:spcPct val="10000"/>
              </a:spcBef>
              <a:spcAft>
                <a:spcPts val="450"/>
              </a:spcAft>
              <a:buFont typeface="Symbol" charset="2"/>
              <a:buChar char="·"/>
            </a:pPr>
            <a:r>
              <a:rPr lang="en-US" sz="1950"/>
              <a:t>It is estimated that our universe is about 15 billion </a:t>
            </a:r>
            <a:r>
              <a:rPr lang="en-US" sz="1950" b="1">
                <a:latin typeface="Courier New" charset="0"/>
              </a:rPr>
              <a:t>= 1.5 * 10</a:t>
            </a:r>
            <a:r>
              <a:rPr lang="en-US" sz="1950" b="1" baseline="30000">
                <a:latin typeface="Courier New" charset="0"/>
              </a:rPr>
              <a:t>10</a:t>
            </a:r>
            <a:r>
              <a:rPr lang="en-US" sz="1950"/>
              <a:t> years old. </a:t>
            </a:r>
          </a:p>
          <a:p>
            <a:pPr>
              <a:spcBef>
                <a:spcPct val="10000"/>
              </a:spcBef>
              <a:spcAft>
                <a:spcPts val="450"/>
              </a:spcAft>
              <a:buFont typeface="Symbol" charset="2"/>
              <a:buChar char="·"/>
            </a:pPr>
            <a:endParaRPr lang="en-US" sz="1950"/>
          </a:p>
          <a:p>
            <a:pPr>
              <a:spcBef>
                <a:spcPct val="10000"/>
              </a:spcBef>
              <a:spcAft>
                <a:spcPts val="450"/>
              </a:spcAft>
              <a:buNone/>
            </a:pPr>
            <a:r>
              <a:rPr lang="en-US" sz="1950" b="1">
                <a:latin typeface="Courier New" charset="0"/>
              </a:rPr>
              <a:t>	5 * 10</a:t>
            </a:r>
            <a:r>
              <a:rPr lang="en-US" sz="1950" b="1" baseline="30000">
                <a:latin typeface="Courier New" charset="0"/>
              </a:rPr>
              <a:t>11 </a:t>
            </a:r>
            <a:r>
              <a:rPr lang="en-US" sz="1950" b="1">
                <a:latin typeface="Courier New" charset="0"/>
              </a:rPr>
              <a:t>= 50 * 10</a:t>
            </a:r>
            <a:r>
              <a:rPr lang="en-US" sz="1950" b="1" baseline="30000">
                <a:latin typeface="Courier New" charset="0"/>
              </a:rPr>
              <a:t>10 </a:t>
            </a:r>
            <a:r>
              <a:rPr lang="en-US" sz="1950" b="1">
                <a:latin typeface="Courier New" charset="0"/>
                <a:sym typeface="Symbol" charset="2"/>
              </a:rPr>
              <a:t></a:t>
            </a:r>
            <a:r>
              <a:rPr lang="en-US" sz="1950" b="1">
                <a:latin typeface="Courier New" charset="0"/>
              </a:rPr>
              <a:t> </a:t>
            </a:r>
            <a:r>
              <a:rPr lang="en-US" sz="1950" b="1">
                <a:solidFill>
                  <a:srgbClr val="990000"/>
                </a:solidFill>
                <a:latin typeface="Courier New" charset="0"/>
              </a:rPr>
              <a:t>33</a:t>
            </a:r>
            <a:r>
              <a:rPr lang="en-US" sz="1950" b="1">
                <a:latin typeface="Courier New" charset="0"/>
              </a:rPr>
              <a:t> * (1.5 * 10</a:t>
            </a:r>
            <a:r>
              <a:rPr lang="en-US" sz="1950" b="1" baseline="30000">
                <a:latin typeface="Courier New" charset="0"/>
              </a:rPr>
              <a:t>10</a:t>
            </a:r>
            <a:r>
              <a:rPr lang="en-US" sz="1950" b="1">
                <a:latin typeface="Courier New" charset="0"/>
              </a:rPr>
              <a:t>)</a:t>
            </a:r>
            <a:r>
              <a:rPr lang="en-US" sz="1950" b="1"/>
              <a:t>.</a:t>
            </a:r>
            <a:endParaRPr lang="en-US" sz="1800" b="1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880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5D234E9-F81F-7241-8020-DF3588E5C2A3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880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Complexity: Tower of Hanoi</a:t>
            </a:r>
          </a:p>
        </p:txBody>
      </p:sp>
      <p:sp>
        <p:nvSpPr>
          <p:cNvPr id="88069" name="Rectangle 3"/>
          <p:cNvSpPr>
            <a:spLocks noGrp="1" noChangeArrowheads="1"/>
          </p:cNvSpPr>
          <p:nvPr>
            <p:ph idx="1"/>
          </p:nvPr>
        </p:nvSpPr>
        <p:spPr>
          <a:xfrm>
            <a:off x="1277541" y="1429941"/>
            <a:ext cx="6723459" cy="3571875"/>
          </a:xfrm>
        </p:spPr>
        <p:txBody>
          <a:bodyPr/>
          <a:lstStyle/>
          <a:p>
            <a:pPr>
              <a:spcBef>
                <a:spcPct val="10000"/>
              </a:spcBef>
              <a:spcAft>
                <a:spcPts val="450"/>
              </a:spcAft>
              <a:buFont typeface="Symbol" charset="2"/>
              <a:buChar char="·"/>
            </a:pPr>
            <a:r>
              <a:rPr lang="en-US" sz="1800"/>
              <a:t>Assume: a computer with 1 billion </a:t>
            </a:r>
            <a:r>
              <a:rPr lang="en-US" sz="1800" b="1"/>
              <a:t>= </a:t>
            </a:r>
            <a:r>
              <a:rPr lang="en-US" sz="1800" b="1">
                <a:latin typeface="Courier New" charset="0"/>
              </a:rPr>
              <a:t>10</a:t>
            </a:r>
            <a:r>
              <a:rPr lang="en-US" sz="1800" b="1" baseline="30000">
                <a:latin typeface="Courier New" charset="0"/>
              </a:rPr>
              <a:t>9</a:t>
            </a:r>
            <a:r>
              <a:rPr lang="en-US" sz="1800"/>
              <a:t> moves/second.</a:t>
            </a:r>
            <a:r>
              <a:rPr lang="en-US" sz="1950"/>
              <a:t> </a:t>
            </a:r>
          </a:p>
          <a:p>
            <a:pPr lvl="1">
              <a:spcBef>
                <a:spcPct val="10000"/>
              </a:spcBef>
              <a:spcAft>
                <a:spcPts val="450"/>
              </a:spcAft>
              <a:buFont typeface="Symbol" charset="2"/>
              <a:buChar char="·"/>
            </a:pPr>
            <a:r>
              <a:rPr lang="en-US" sz="1800" b="1">
                <a:latin typeface="Courier New" charset="0"/>
              </a:rPr>
              <a:t>Moves/year=(3.2 *10</a:t>
            </a:r>
            <a:r>
              <a:rPr lang="en-US" sz="1800" b="1" baseline="30000">
                <a:latin typeface="Courier New" charset="0"/>
              </a:rPr>
              <a:t>7</a:t>
            </a:r>
            <a:r>
              <a:rPr lang="en-US" sz="1800" b="1">
                <a:latin typeface="Courier New" charset="0"/>
              </a:rPr>
              <a:t>) * 10</a:t>
            </a:r>
            <a:r>
              <a:rPr lang="en-US" sz="1800" b="1" baseline="30000">
                <a:latin typeface="Courier New" charset="0"/>
              </a:rPr>
              <a:t>9 </a:t>
            </a:r>
            <a:r>
              <a:rPr lang="en-US" sz="1800" b="1">
                <a:latin typeface="Courier New" charset="0"/>
              </a:rPr>
              <a:t>= </a:t>
            </a:r>
            <a:r>
              <a:rPr lang="en-US" sz="1800" b="1">
                <a:solidFill>
                  <a:srgbClr val="990000"/>
                </a:solidFill>
                <a:latin typeface="Courier New" charset="0"/>
              </a:rPr>
              <a:t>3.2 * 10</a:t>
            </a:r>
            <a:r>
              <a:rPr lang="en-US" sz="1800" b="1" baseline="30000">
                <a:solidFill>
                  <a:srgbClr val="990000"/>
                </a:solidFill>
                <a:latin typeface="Courier New" charset="0"/>
              </a:rPr>
              <a:t>16</a:t>
            </a:r>
          </a:p>
          <a:p>
            <a:pPr lvl="1">
              <a:spcBef>
                <a:spcPct val="10000"/>
              </a:spcBef>
              <a:spcAft>
                <a:spcPts val="450"/>
              </a:spcAft>
              <a:buFont typeface="Symbol" charset="2"/>
              <a:buChar char="·"/>
            </a:pPr>
            <a:endParaRPr lang="en-US" sz="1800" b="1">
              <a:solidFill>
                <a:srgbClr val="990000"/>
              </a:solidFill>
            </a:endParaRPr>
          </a:p>
          <a:p>
            <a:pPr>
              <a:spcBef>
                <a:spcPct val="10000"/>
              </a:spcBef>
              <a:spcAft>
                <a:spcPts val="450"/>
              </a:spcAft>
              <a:buFont typeface="Symbol" charset="2"/>
              <a:buChar char="·"/>
            </a:pPr>
            <a:r>
              <a:rPr lang="en-US" sz="1800"/>
              <a:t>To solve the problem for 64 disks:</a:t>
            </a:r>
          </a:p>
          <a:p>
            <a:pPr lvl="1">
              <a:spcBef>
                <a:spcPct val="10000"/>
              </a:spcBef>
              <a:spcAft>
                <a:spcPts val="450"/>
              </a:spcAft>
              <a:buFont typeface="Symbol" charset="2"/>
              <a:buChar char="·"/>
            </a:pPr>
            <a:r>
              <a:rPr lang="en-US" sz="1800" b="1">
                <a:latin typeface="Courier New" charset="0"/>
              </a:rPr>
              <a:t>2</a:t>
            </a:r>
            <a:r>
              <a:rPr lang="en-US" sz="1800" b="1" baseline="30000">
                <a:latin typeface="Courier New" charset="0"/>
              </a:rPr>
              <a:t>64 </a:t>
            </a:r>
            <a:r>
              <a:rPr lang="en-US" sz="1800" b="1">
                <a:latin typeface="Courier New" charset="0"/>
                <a:sym typeface="Symbol" charset="2"/>
              </a:rPr>
              <a:t></a:t>
            </a:r>
            <a:r>
              <a:rPr lang="en-US" sz="1800" b="1">
                <a:latin typeface="Courier New" charset="0"/>
              </a:rPr>
              <a:t> 1.6 * 10</a:t>
            </a:r>
            <a:r>
              <a:rPr lang="en-US" sz="1800" b="1" baseline="30000">
                <a:latin typeface="Courier New" charset="0"/>
              </a:rPr>
              <a:t>19</a:t>
            </a:r>
            <a:r>
              <a:rPr lang="en-US" sz="1800" b="1">
                <a:latin typeface="Courier New" charset="0"/>
              </a:rPr>
              <a:t> = 1.6 * 10</a:t>
            </a:r>
            <a:r>
              <a:rPr lang="en-US" sz="1800" b="1" baseline="30000">
                <a:latin typeface="Courier New" charset="0"/>
              </a:rPr>
              <a:t>16</a:t>
            </a:r>
            <a:r>
              <a:rPr lang="en-US" sz="1800" b="1"/>
              <a:t>  </a:t>
            </a:r>
            <a:r>
              <a:rPr lang="en-US" sz="1800" b="1">
                <a:latin typeface="Courier New" charset="0"/>
              </a:rPr>
              <a:t>* 10</a:t>
            </a:r>
            <a:r>
              <a:rPr lang="en-US" sz="1800" b="1" baseline="30000">
                <a:latin typeface="Courier New" charset="0"/>
              </a:rPr>
              <a:t>3</a:t>
            </a:r>
            <a:r>
              <a:rPr lang="en-US" sz="1800" b="1"/>
              <a:t> </a:t>
            </a:r>
            <a:r>
              <a:rPr lang="en-US" sz="1800" b="1">
                <a:latin typeface="Courier New" charset="0"/>
              </a:rPr>
              <a:t>=</a:t>
            </a:r>
          </a:p>
          <a:p>
            <a:pPr lvl="1">
              <a:spcBef>
                <a:spcPct val="10000"/>
              </a:spcBef>
              <a:spcAft>
                <a:spcPts val="450"/>
              </a:spcAft>
              <a:buNone/>
            </a:pPr>
            <a:r>
              <a:rPr lang="en-US" sz="1800" b="1">
                <a:latin typeface="Courier New" charset="0"/>
              </a:rPr>
              <a:t>		(3.2 * 10</a:t>
            </a:r>
            <a:r>
              <a:rPr lang="en-US" sz="1800" b="1" baseline="30000">
                <a:latin typeface="Courier New" charset="0"/>
              </a:rPr>
              <a:t>16</a:t>
            </a:r>
            <a:r>
              <a:rPr lang="en-US" sz="1800" b="1">
                <a:latin typeface="Courier New" charset="0"/>
              </a:rPr>
              <a:t>) * </a:t>
            </a:r>
            <a:r>
              <a:rPr lang="en-US" sz="1800" b="1">
                <a:solidFill>
                  <a:srgbClr val="990000"/>
                </a:solidFill>
                <a:latin typeface="Courier New" charset="0"/>
              </a:rPr>
              <a:t>500</a:t>
            </a:r>
          </a:p>
          <a:p>
            <a:pPr lvl="1">
              <a:spcBef>
                <a:spcPct val="10000"/>
              </a:spcBef>
              <a:spcAft>
                <a:spcPts val="450"/>
              </a:spcAft>
              <a:buFont typeface="Symbol" charset="2"/>
              <a:buChar char="·"/>
            </a:pPr>
            <a:endParaRPr lang="en-US" sz="1500">
              <a:solidFill>
                <a:srgbClr val="990000"/>
              </a:solidFill>
            </a:endParaRPr>
          </a:p>
          <a:p>
            <a:pPr lvl="1">
              <a:spcBef>
                <a:spcPct val="10000"/>
              </a:spcBef>
              <a:spcAft>
                <a:spcPts val="450"/>
              </a:spcAft>
              <a:buFont typeface="Symbol" charset="2"/>
              <a:buChar char="·"/>
            </a:pPr>
            <a:r>
              <a:rPr lang="en-US" sz="1800">
                <a:solidFill>
                  <a:srgbClr val="990000"/>
                </a:solidFill>
              </a:rPr>
              <a:t>500 years for the computer to generate </a:t>
            </a:r>
            <a:r>
              <a:rPr lang="en-US" sz="1800" b="1">
                <a:solidFill>
                  <a:srgbClr val="990000"/>
                </a:solidFill>
                <a:latin typeface="Courier New" charset="0"/>
              </a:rPr>
              <a:t>2</a:t>
            </a:r>
            <a:r>
              <a:rPr lang="en-US" sz="1800" b="1" baseline="30000">
                <a:solidFill>
                  <a:srgbClr val="990000"/>
                </a:solidFill>
                <a:latin typeface="Courier New" charset="0"/>
              </a:rPr>
              <a:t>64</a:t>
            </a:r>
            <a:r>
              <a:rPr lang="en-US" sz="1800">
                <a:solidFill>
                  <a:srgbClr val="990000"/>
                </a:solidFill>
              </a:rPr>
              <a:t> moves at the rate of 1 billion moves per second. </a:t>
            </a:r>
            <a:endParaRPr lang="en-US" sz="1500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890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9A902A-3DC5-7443-B836-88214436FD3C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890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</a:t>
            </a:r>
          </a:p>
        </p:txBody>
      </p:sp>
      <p:sp>
        <p:nvSpPr>
          <p:cNvPr id="890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100">
                <a:solidFill>
                  <a:srgbClr val="0066FF"/>
                </a:solidFill>
              </a:rPr>
              <a:t>Why worry about complexity of algorithms?</a:t>
            </a:r>
          </a:p>
          <a:p>
            <a:pPr>
              <a:buFont typeface="Wingdings" charset="2"/>
              <a:buChar char="Ø"/>
            </a:pPr>
            <a:r>
              <a:rPr lang="en-US" sz="2100"/>
              <a:t>because a problem may be solvable in principle but may take too long to solve in practice</a:t>
            </a:r>
          </a:p>
          <a:p>
            <a:pPr>
              <a:buFont typeface="Wingdings" charset="2"/>
              <a:buChar char="Ø"/>
            </a:pPr>
            <a:endParaRPr lang="en-US" sz="1200"/>
          </a:p>
          <a:p>
            <a:r>
              <a:rPr lang="en-US" sz="2100">
                <a:solidFill>
                  <a:srgbClr val="0066FF"/>
                </a:solidFill>
              </a:rPr>
              <a:t>How can we evaluate the complexity of algorithms?</a:t>
            </a:r>
          </a:p>
          <a:p>
            <a:pPr>
              <a:buFont typeface="Wingdings" charset="2"/>
              <a:buChar char="Ø"/>
            </a:pPr>
            <a:r>
              <a:rPr lang="en-US" sz="2100"/>
              <a:t>through asymptotic analysis, i.e., estimate time (or number of operations) necessary to solve an instance of size </a:t>
            </a:r>
            <a:r>
              <a:rPr lang="en-US" sz="2100" i="1"/>
              <a:t>n</a:t>
            </a:r>
            <a:r>
              <a:rPr lang="en-US" sz="2100"/>
              <a:t> of a problem when </a:t>
            </a:r>
            <a:r>
              <a:rPr lang="en-US" sz="2100" i="1"/>
              <a:t>n</a:t>
            </a:r>
            <a:r>
              <a:rPr lang="en-US" sz="2100"/>
              <a:t> tends towards infinity</a:t>
            </a:r>
          </a:p>
          <a:p>
            <a:pPr>
              <a:buFont typeface="Wingdings" charset="2"/>
              <a:buChar char="Ø"/>
            </a:pPr>
            <a:endParaRPr lang="en-US" sz="525"/>
          </a:p>
          <a:p>
            <a:pPr>
              <a:buFont typeface="Wingdings" charset="2"/>
              <a:buChar char="Ø"/>
            </a:pPr>
            <a:r>
              <a:rPr lang="en-US" sz="2100"/>
              <a:t>See AIMA, Appendix A.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901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547A1CF-ED4D-9C4D-9C79-77F29DBAE7E6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901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 example: Traveling Salesman Problem</a:t>
            </a:r>
          </a:p>
        </p:txBody>
      </p:sp>
      <p:sp>
        <p:nvSpPr>
          <p:cNvPr id="90117" name="Rectangle 4"/>
          <p:cNvSpPr>
            <a:spLocks noChangeArrowheads="1"/>
          </p:cNvSpPr>
          <p:nvPr/>
        </p:nvSpPr>
        <p:spPr bwMode="auto">
          <a:xfrm>
            <a:off x="1438275" y="1038225"/>
            <a:ext cx="6228160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56" tIns="34529" rIns="69056" bIns="34529">
            <a:prstTxWarp prst="textNoShape">
              <a:avLst/>
            </a:prstTxWarp>
          </a:bodyPr>
          <a:lstStyle/>
          <a:p>
            <a:pPr marL="257175" indent="-257175">
              <a:buClr>
                <a:schemeClr val="tx1"/>
              </a:buClr>
              <a:buFontTx/>
              <a:buChar char="•"/>
            </a:pPr>
            <a:r>
              <a:rPr kumimoji="1" lang="en-US" sz="1800">
                <a:solidFill>
                  <a:srgbClr val="000000"/>
                </a:solidFill>
                <a:latin typeface="Tahoma" charset="0"/>
              </a:rPr>
              <a:t>There are n cities, with a road of length L</a:t>
            </a:r>
            <a:r>
              <a:rPr kumimoji="1" lang="en-US" sz="1800" baseline="-25000">
                <a:solidFill>
                  <a:srgbClr val="000000"/>
                </a:solidFill>
                <a:latin typeface="Tahoma" charset="0"/>
              </a:rPr>
              <a:t>ij</a:t>
            </a:r>
            <a:r>
              <a:rPr kumimoji="1" lang="en-US" sz="1800">
                <a:solidFill>
                  <a:srgbClr val="000000"/>
                </a:solidFill>
                <a:latin typeface="Tahoma" charset="0"/>
              </a:rPr>
              <a:t> joining </a:t>
            </a:r>
          </a:p>
          <a:p>
            <a:pPr marL="257175" indent="-257175">
              <a:buClr>
                <a:schemeClr val="tx1"/>
              </a:buClr>
            </a:pPr>
            <a:r>
              <a:rPr kumimoji="1" lang="en-US" sz="1800">
                <a:solidFill>
                  <a:srgbClr val="000000"/>
                </a:solidFill>
                <a:latin typeface="Tahoma" charset="0"/>
              </a:rPr>
              <a:t>			city i to city j. </a:t>
            </a:r>
          </a:p>
          <a:p>
            <a:pPr marL="257175" indent="-257175">
              <a:buClr>
                <a:schemeClr val="tx1"/>
              </a:buClr>
              <a:buFontTx/>
              <a:buChar char="•"/>
            </a:pPr>
            <a:r>
              <a:rPr kumimoji="1" lang="en-US" sz="1800">
                <a:solidFill>
                  <a:srgbClr val="000000"/>
                </a:solidFill>
                <a:latin typeface="Tahoma" charset="0"/>
              </a:rPr>
              <a:t>The salesman wishes to find </a:t>
            </a:r>
            <a:r>
              <a:rPr kumimoji="1" lang="en-US" sz="1800">
                <a:solidFill>
                  <a:schemeClr val="tx2"/>
                </a:solidFill>
                <a:latin typeface="Tahoma" charset="0"/>
              </a:rPr>
              <a:t>a way to visit all cities that </a:t>
            </a:r>
          </a:p>
          <a:p>
            <a:pPr marL="257175" indent="-257175">
              <a:buClr>
                <a:schemeClr val="tx1"/>
              </a:buClr>
            </a:pPr>
            <a:r>
              <a:rPr kumimoji="1" lang="en-US" sz="1800">
                <a:solidFill>
                  <a:schemeClr val="tx2"/>
                </a:solidFill>
                <a:latin typeface="Tahoma" charset="0"/>
              </a:rPr>
              <a:t>		is</a:t>
            </a:r>
            <a:r>
              <a:rPr kumimoji="1" lang="en-US" sz="1800">
                <a:solidFill>
                  <a:srgbClr val="000000"/>
                </a:solidFill>
                <a:latin typeface="Tahoma" charset="0"/>
              </a:rPr>
              <a:t> </a:t>
            </a:r>
            <a:r>
              <a:rPr kumimoji="1" lang="en-US" sz="1800">
                <a:solidFill>
                  <a:schemeClr val="tx2"/>
                </a:solidFill>
                <a:latin typeface="Tahoma" charset="0"/>
              </a:rPr>
              <a:t>optimal in two ways</a:t>
            </a:r>
            <a:r>
              <a:rPr kumimoji="1" lang="en-US" sz="1800">
                <a:solidFill>
                  <a:srgbClr val="000000"/>
                </a:solidFill>
                <a:latin typeface="Tahoma" charset="0"/>
              </a:rPr>
              <a:t>:</a:t>
            </a:r>
          </a:p>
          <a:p>
            <a:pPr marL="257175" indent="-257175">
              <a:buClr>
                <a:schemeClr val="tx1"/>
              </a:buClr>
            </a:pPr>
            <a:r>
              <a:rPr kumimoji="1" lang="en-US" sz="1800">
                <a:solidFill>
                  <a:srgbClr val="000000"/>
                </a:solidFill>
                <a:latin typeface="Tahoma" charset="0"/>
              </a:rPr>
              <a:t>			each city is visited only once, and </a:t>
            </a:r>
          </a:p>
          <a:p>
            <a:pPr marL="257175" indent="-257175">
              <a:buClr>
                <a:schemeClr val="tx1"/>
              </a:buClr>
            </a:pPr>
            <a:r>
              <a:rPr kumimoji="1" lang="en-US" sz="1800">
                <a:solidFill>
                  <a:srgbClr val="000000"/>
                </a:solidFill>
                <a:latin typeface="Tahoma" charset="0"/>
              </a:rPr>
              <a:t>			the total route is as short as possible.    </a:t>
            </a:r>
          </a:p>
          <a:p>
            <a:pPr marL="257175" indent="-257175">
              <a:spcBef>
                <a:spcPct val="20000"/>
              </a:spcBef>
              <a:spcAft>
                <a:spcPts val="225"/>
              </a:spcAft>
              <a:buClr>
                <a:schemeClr val="tx1"/>
              </a:buClr>
              <a:buFontTx/>
              <a:buChar char="•"/>
            </a:pPr>
            <a:endParaRPr kumimoji="1" lang="en-US" sz="1800">
              <a:solidFill>
                <a:srgbClr val="000000"/>
              </a:solidFill>
              <a:latin typeface="Tahoma" charset="0"/>
            </a:endParaRPr>
          </a:p>
          <a:p>
            <a:pPr marL="257175" indent="-257175">
              <a:spcBef>
                <a:spcPct val="20000"/>
              </a:spcBef>
              <a:spcAft>
                <a:spcPts val="225"/>
              </a:spcAft>
              <a:buClr>
                <a:schemeClr val="tx1"/>
              </a:buClr>
              <a:buFontTx/>
              <a:buChar char="•"/>
            </a:pPr>
            <a:endParaRPr kumimoji="1" lang="en-US" sz="1800">
              <a:solidFill>
                <a:srgbClr val="000000"/>
              </a:solidFill>
              <a:latin typeface="Tahoma" charset="0"/>
            </a:endParaRPr>
          </a:p>
          <a:p>
            <a:pPr marL="257175" indent="-257175">
              <a:spcBef>
                <a:spcPct val="20000"/>
              </a:spcBef>
              <a:spcAft>
                <a:spcPts val="225"/>
              </a:spcAft>
              <a:buClr>
                <a:schemeClr val="tx1"/>
              </a:buClr>
              <a:buFontTx/>
              <a:buChar char="•"/>
            </a:pPr>
            <a:endParaRPr kumimoji="1" lang="en-US" sz="1800">
              <a:solidFill>
                <a:srgbClr val="000000"/>
              </a:solidFill>
              <a:latin typeface="Tahoma" charset="0"/>
            </a:endParaRPr>
          </a:p>
        </p:txBody>
      </p:sp>
      <p:pic>
        <p:nvPicPr>
          <p:cNvPr id="90118" name="Picture 5" descr="tsp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8FCF8"/>
              </a:clrFrom>
              <a:clrTo>
                <a:srgbClr val="F8FCF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85901" y="2819400"/>
            <a:ext cx="6146006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911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5DFA6DF-18F0-5D42-B869-71D0EF8A7229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911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 example: Traveling Salesman Problem</a:t>
            </a:r>
          </a:p>
        </p:txBody>
      </p:sp>
      <p:sp>
        <p:nvSpPr>
          <p:cNvPr id="91141" name="Rectangle 3"/>
          <p:cNvSpPr>
            <a:spLocks noChangeArrowheads="1"/>
          </p:cNvSpPr>
          <p:nvPr/>
        </p:nvSpPr>
        <p:spPr bwMode="auto">
          <a:xfrm>
            <a:off x="1438275" y="1038225"/>
            <a:ext cx="6228160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9056" tIns="34529" rIns="69056" bIns="34529">
            <a:prstTxWarp prst="textNoShape">
              <a:avLst/>
            </a:prstTxWarp>
          </a:bodyPr>
          <a:lstStyle/>
          <a:p>
            <a:pPr marL="257175" indent="-257175">
              <a:buClr>
                <a:schemeClr val="tx1"/>
              </a:buClr>
              <a:buFontTx/>
              <a:buChar char="•"/>
            </a:pPr>
            <a:endParaRPr kumimoji="1" lang="en-US" sz="1800">
              <a:solidFill>
                <a:srgbClr val="000000"/>
              </a:solidFill>
              <a:latin typeface="Tahoma" charset="0"/>
            </a:endParaRPr>
          </a:p>
          <a:p>
            <a:pPr marL="257175" indent="-257175">
              <a:spcBef>
                <a:spcPct val="20000"/>
              </a:spcBef>
              <a:spcAft>
                <a:spcPts val="225"/>
              </a:spcAft>
              <a:buClr>
                <a:schemeClr val="tx1"/>
              </a:buClr>
              <a:buFontTx/>
              <a:buChar char="•"/>
            </a:pPr>
            <a:endParaRPr kumimoji="1" lang="en-US" sz="1800">
              <a:solidFill>
                <a:srgbClr val="000000"/>
              </a:solidFill>
              <a:latin typeface="Tahoma" charset="0"/>
            </a:endParaRPr>
          </a:p>
          <a:p>
            <a:pPr marL="257175" indent="-257175">
              <a:spcBef>
                <a:spcPct val="20000"/>
              </a:spcBef>
              <a:spcAft>
                <a:spcPts val="225"/>
              </a:spcAft>
              <a:buClr>
                <a:schemeClr val="tx1"/>
              </a:buClr>
              <a:buFontTx/>
              <a:buChar char="•"/>
            </a:pPr>
            <a:endParaRPr kumimoji="1" lang="en-US" sz="1800">
              <a:solidFill>
                <a:srgbClr val="000000"/>
              </a:solidFill>
              <a:latin typeface="Tahoma" charset="0"/>
            </a:endParaRPr>
          </a:p>
          <a:p>
            <a:pPr marL="257175" indent="-257175">
              <a:spcBef>
                <a:spcPct val="20000"/>
              </a:spcBef>
              <a:spcAft>
                <a:spcPts val="225"/>
              </a:spcAft>
              <a:buClr>
                <a:schemeClr val="tx1"/>
              </a:buClr>
              <a:buFontTx/>
              <a:buChar char="•"/>
            </a:pPr>
            <a:endParaRPr kumimoji="1" lang="en-US" sz="1800">
              <a:solidFill>
                <a:srgbClr val="000000"/>
              </a:solidFill>
              <a:latin typeface="Tahoma" charset="0"/>
            </a:endParaRPr>
          </a:p>
          <a:p>
            <a:pPr marL="257175" indent="-257175">
              <a:spcBef>
                <a:spcPct val="20000"/>
              </a:spcBef>
              <a:spcAft>
                <a:spcPts val="225"/>
              </a:spcAft>
              <a:buClr>
                <a:schemeClr val="tx1"/>
              </a:buClr>
              <a:buFontTx/>
              <a:buChar char="•"/>
            </a:pPr>
            <a:endParaRPr kumimoji="1" lang="en-US" sz="1800">
              <a:solidFill>
                <a:srgbClr val="000000"/>
              </a:solidFill>
              <a:latin typeface="Tahoma" charset="0"/>
            </a:endParaRPr>
          </a:p>
          <a:p>
            <a:pPr marL="257175" indent="-257175">
              <a:spcBef>
                <a:spcPct val="20000"/>
              </a:spcBef>
              <a:spcAft>
                <a:spcPts val="225"/>
              </a:spcAft>
              <a:buClr>
                <a:schemeClr val="tx1"/>
              </a:buClr>
              <a:buFontTx/>
              <a:buChar char="•"/>
            </a:pPr>
            <a:endParaRPr kumimoji="1" lang="en-US" sz="1800">
              <a:solidFill>
                <a:srgbClr val="000000"/>
              </a:solidFill>
              <a:latin typeface="Tahoma" charset="0"/>
            </a:endParaRPr>
          </a:p>
          <a:p>
            <a:pPr marL="257175" indent="-257175">
              <a:spcBef>
                <a:spcPct val="20000"/>
              </a:spcBef>
              <a:spcAft>
                <a:spcPts val="225"/>
              </a:spcAft>
              <a:buClr>
                <a:schemeClr val="tx1"/>
              </a:buClr>
              <a:buFontTx/>
              <a:buChar char="•"/>
            </a:pPr>
            <a:endParaRPr kumimoji="1" lang="en-US" sz="1800">
              <a:solidFill>
                <a:srgbClr val="000000"/>
              </a:solidFill>
              <a:latin typeface="Tahoma" charset="0"/>
            </a:endParaRPr>
          </a:p>
          <a:p>
            <a:pPr marL="257175" indent="-257175">
              <a:spcBef>
                <a:spcPct val="20000"/>
              </a:spcBef>
              <a:spcAft>
                <a:spcPts val="225"/>
              </a:spcAft>
              <a:buClr>
                <a:schemeClr val="tx1"/>
              </a:buClr>
            </a:pPr>
            <a:r>
              <a:rPr kumimoji="1" lang="en-US" sz="1800">
                <a:solidFill>
                  <a:srgbClr val="000000"/>
                </a:solidFill>
                <a:latin typeface="Tahoma" charset="0"/>
              </a:rPr>
              <a:t>This is a </a:t>
            </a:r>
            <a:r>
              <a:rPr kumimoji="1" lang="en-US" sz="1800" i="1">
                <a:solidFill>
                  <a:srgbClr val="079CD0"/>
                </a:solidFill>
                <a:latin typeface="Tahoma" charset="0"/>
              </a:rPr>
              <a:t>hard</a:t>
            </a:r>
            <a:r>
              <a:rPr kumimoji="1" lang="en-US" sz="1800">
                <a:solidFill>
                  <a:srgbClr val="000000"/>
                </a:solidFill>
                <a:latin typeface="Tahoma" charset="0"/>
              </a:rPr>
              <a:t> problem: the only known algorithms (so far) to solve it have exponential complexity, that is, the number of operations required to solve it grows as </a:t>
            </a:r>
            <a:r>
              <a:rPr kumimoji="1" lang="en-US" sz="1800" i="1">
                <a:solidFill>
                  <a:srgbClr val="000000"/>
                </a:solidFill>
                <a:latin typeface="Tahoma" charset="0"/>
              </a:rPr>
              <a:t>exp(n)</a:t>
            </a:r>
            <a:r>
              <a:rPr kumimoji="1" lang="en-US" sz="1800">
                <a:solidFill>
                  <a:srgbClr val="000000"/>
                </a:solidFill>
                <a:latin typeface="Tahoma" charset="0"/>
              </a:rPr>
              <a:t> for </a:t>
            </a:r>
            <a:r>
              <a:rPr kumimoji="1" lang="en-US" sz="1800" i="1">
                <a:solidFill>
                  <a:srgbClr val="000000"/>
                </a:solidFill>
                <a:latin typeface="Tahoma" charset="0"/>
              </a:rPr>
              <a:t>n</a:t>
            </a:r>
            <a:r>
              <a:rPr kumimoji="1" lang="en-US" sz="1800">
                <a:solidFill>
                  <a:srgbClr val="000000"/>
                </a:solidFill>
                <a:latin typeface="Tahoma" charset="0"/>
              </a:rPr>
              <a:t> cities.</a:t>
            </a:r>
          </a:p>
        </p:txBody>
      </p:sp>
      <p:pic>
        <p:nvPicPr>
          <p:cNvPr id="91142" name="Picture 4" descr="tsp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8FCF8"/>
              </a:clrFrom>
              <a:clrTo>
                <a:srgbClr val="F8FCF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85901" y="1143000"/>
            <a:ext cx="6146006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921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8505E47-A0FA-6748-8950-BADC62FCB5EA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921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exponential complexity “hard”?</a:t>
            </a:r>
          </a:p>
        </p:txBody>
      </p:sp>
      <p:sp>
        <p:nvSpPr>
          <p:cNvPr id="9216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971550"/>
            <a:ext cx="8610600" cy="3571875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n-US" sz="1800" dirty="0"/>
              <a:t>It means that the number of operations necessary to compute the exact solution of the problem grows exponentially with the size of the problem (here, the number of cities).</a:t>
            </a:r>
          </a:p>
          <a:p>
            <a:endParaRPr lang="en-US" sz="1800" dirty="0"/>
          </a:p>
          <a:p>
            <a:r>
              <a:rPr lang="en-US" sz="1800" dirty="0"/>
              <a:t>exp(1) 	    = 2.72</a:t>
            </a:r>
            <a:endParaRPr lang="en-US" sz="975" dirty="0"/>
          </a:p>
          <a:p>
            <a:r>
              <a:rPr lang="en-US" sz="1800" dirty="0"/>
              <a:t>exp(10) 	    = 2.20 10</a:t>
            </a:r>
            <a:r>
              <a:rPr lang="en-US" sz="1800" baseline="30000" dirty="0"/>
              <a:t>4      </a:t>
            </a:r>
            <a:r>
              <a:rPr lang="en-US" sz="1800" dirty="0"/>
              <a:t>(daily salesman trip)</a:t>
            </a:r>
            <a:endParaRPr lang="en-US" sz="975" dirty="0"/>
          </a:p>
          <a:p>
            <a:r>
              <a:rPr lang="en-US" sz="1800" dirty="0"/>
              <a:t>exp(100) 	    = 2.69 10</a:t>
            </a:r>
            <a:r>
              <a:rPr lang="en-US" sz="1800" baseline="30000" dirty="0"/>
              <a:t>43    </a:t>
            </a:r>
            <a:r>
              <a:rPr lang="en-US" sz="1800" dirty="0"/>
              <a:t>(monthly salesman planning)</a:t>
            </a:r>
            <a:endParaRPr lang="en-US" sz="975" dirty="0"/>
          </a:p>
          <a:p>
            <a:r>
              <a:rPr lang="en-US" sz="1800" dirty="0"/>
              <a:t>exp(500)	    = 1.40 10</a:t>
            </a:r>
            <a:r>
              <a:rPr lang="en-US" sz="1800" baseline="30000" dirty="0"/>
              <a:t>217   </a:t>
            </a:r>
            <a:r>
              <a:rPr lang="en-US" sz="1800" dirty="0"/>
              <a:t>(music band worldwide tour)</a:t>
            </a:r>
            <a:endParaRPr lang="en-US" sz="975" dirty="0"/>
          </a:p>
          <a:p>
            <a:r>
              <a:rPr lang="en-US" sz="1800" dirty="0"/>
              <a:t>exp(250,000) 	    = 10</a:t>
            </a:r>
            <a:r>
              <a:rPr lang="en-US" sz="1800" baseline="30000" dirty="0"/>
              <a:t>108,573       </a:t>
            </a:r>
            <a:r>
              <a:rPr lang="en-US" sz="1800" dirty="0"/>
              <a:t>(</a:t>
            </a:r>
            <a:r>
              <a:rPr lang="en-US" sz="1800" dirty="0" err="1"/>
              <a:t>fedex</a:t>
            </a:r>
            <a:r>
              <a:rPr lang="en-US" sz="1800" dirty="0"/>
              <a:t>, postal services)</a:t>
            </a:r>
            <a:endParaRPr lang="en-US" sz="1800" baseline="30000" dirty="0"/>
          </a:p>
          <a:p>
            <a:endParaRPr lang="en-US" sz="1800" dirty="0"/>
          </a:p>
          <a:p>
            <a:r>
              <a:rPr lang="en-US" sz="1800" dirty="0"/>
              <a:t>Fastest computer	    = 10</a:t>
            </a:r>
            <a:r>
              <a:rPr lang="en-US" sz="1800" baseline="30000" dirty="0"/>
              <a:t>12</a:t>
            </a:r>
            <a:r>
              <a:rPr lang="en-US" sz="1800" dirty="0"/>
              <a:t>          operations/second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931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81747D5-96E1-B243-8C92-0B9AB62A174E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931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So…</a:t>
            </a:r>
          </a:p>
        </p:txBody>
      </p:sp>
      <p:sp>
        <p:nvSpPr>
          <p:cNvPr id="931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r>
              <a:rPr lang="en-US" sz="1800"/>
              <a:t>In general, exponential-complexity problems </a:t>
            </a:r>
            <a:r>
              <a:rPr lang="en-US" sz="1800" i="1">
                <a:solidFill>
                  <a:srgbClr val="0066FF"/>
                </a:solidFill>
              </a:rPr>
              <a:t>cannot be solved for any but the smallest instances!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BA02B7-0C37-AB47-BA82-581F621A93C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9460" name="Rectangle 2"/>
          <p:cNvSpPr>
            <a:spLocks noChangeArrowheads="1"/>
          </p:cNvSpPr>
          <p:nvPr/>
        </p:nvSpPr>
        <p:spPr bwMode="auto">
          <a:xfrm>
            <a:off x="1771650" y="1714500"/>
            <a:ext cx="2343150" cy="28575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1" name="Rectangle 3"/>
          <p:cNvSpPr>
            <a:spLocks noChangeArrowheads="1"/>
          </p:cNvSpPr>
          <p:nvPr/>
        </p:nvSpPr>
        <p:spPr bwMode="auto">
          <a:xfrm>
            <a:off x="1771650" y="4057650"/>
            <a:ext cx="2343150" cy="28575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1946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90600" y="971550"/>
            <a:ext cx="4267200" cy="3600450"/>
          </a:xfrm>
          <a:ln>
            <a:solidFill>
              <a:schemeClr val="tx2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/>
              <a:t>(one possible) Solution: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</a:t>
            </a:r>
            <a:r>
              <a:rPr lang="en-US" u="sng" dirty="0"/>
              <a:t>	a	</a:t>
            </a:r>
            <a:r>
              <a:rPr lang="en-US" u="sng" dirty="0" err="1"/>
              <a:t>b</a:t>
            </a:r>
            <a:r>
              <a:rPr lang="en-US" u="sng" dirty="0"/>
              <a:t>	</a:t>
            </a:r>
            <a:r>
              <a:rPr lang="en-US" u="sng" dirty="0" err="1"/>
              <a:t>c</a:t>
            </a:r>
            <a:r>
              <a:rPr lang="en-US" u="sng" dirty="0"/>
              <a:t>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0	start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1	5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5	</a:t>
            </a:r>
            <a:r>
              <a:rPr lang="en-US" b="1" dirty="0"/>
              <a:t>7	goal</a:t>
            </a:r>
            <a:r>
              <a:rPr lang="en-US" dirty="0"/>
              <a:t>	</a:t>
            </a:r>
          </a:p>
        </p:txBody>
      </p:sp>
      <p:grpSp>
        <p:nvGrpSpPr>
          <p:cNvPr id="19464" name="Group 6"/>
          <p:cNvGrpSpPr>
            <a:grpSpLocks/>
          </p:cNvGrpSpPr>
          <p:nvPr/>
        </p:nvGrpSpPr>
        <p:grpSpPr bwMode="auto">
          <a:xfrm>
            <a:off x="5429250" y="971550"/>
            <a:ext cx="2286000" cy="1200150"/>
            <a:chOff x="1776" y="1248"/>
            <a:chExt cx="1920" cy="1008"/>
          </a:xfrm>
        </p:grpSpPr>
        <p:sp>
          <p:nvSpPr>
            <p:cNvPr id="19469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3 l</a:t>
              </a:r>
            </a:p>
          </p:txBody>
        </p:sp>
        <p:sp>
          <p:nvSpPr>
            <p:cNvPr id="19470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5 l</a:t>
              </a:r>
            </a:p>
          </p:txBody>
        </p:sp>
        <p:sp>
          <p:nvSpPr>
            <p:cNvPr id="19471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9 l</a:t>
              </a:r>
            </a:p>
          </p:txBody>
        </p:sp>
      </p:grpSp>
      <p:sp>
        <p:nvSpPr>
          <p:cNvPr id="19465" name="Rectangle 10"/>
          <p:cNvSpPr>
            <a:spLocks noChangeArrowheads="1"/>
          </p:cNvSpPr>
          <p:nvPr/>
        </p:nvSpPr>
        <p:spPr bwMode="auto">
          <a:xfrm>
            <a:off x="1600200" y="2495550"/>
            <a:ext cx="3143250" cy="196214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6" name="Text Box 11"/>
          <p:cNvSpPr txBox="1">
            <a:spLocks noChangeArrowheads="1"/>
          </p:cNvSpPr>
          <p:nvPr/>
        </p:nvSpPr>
        <p:spPr bwMode="auto">
          <a:xfrm>
            <a:off x="5588794" y="2259807"/>
            <a:ext cx="28565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a</a:t>
            </a:r>
          </a:p>
        </p:txBody>
      </p:sp>
      <p:sp>
        <p:nvSpPr>
          <p:cNvPr id="19467" name="Text Box 12"/>
          <p:cNvSpPr txBox="1">
            <a:spLocks noChangeArrowheads="1"/>
          </p:cNvSpPr>
          <p:nvPr/>
        </p:nvSpPr>
        <p:spPr bwMode="auto">
          <a:xfrm>
            <a:off x="6515100" y="2259807"/>
            <a:ext cx="29046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b</a:t>
            </a:r>
          </a:p>
        </p:txBody>
      </p:sp>
      <p:sp>
        <p:nvSpPr>
          <p:cNvPr id="19468" name="Text Box 13"/>
          <p:cNvSpPr txBox="1">
            <a:spLocks noChangeArrowheads="1"/>
          </p:cNvSpPr>
          <p:nvPr/>
        </p:nvSpPr>
        <p:spPr bwMode="auto">
          <a:xfrm>
            <a:off x="7315200" y="2259807"/>
            <a:ext cx="27283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2283777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942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FC7D731-E250-4940-9C07-3F09386CD9DD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942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</a:t>
            </a:r>
          </a:p>
        </p:txBody>
      </p:sp>
      <p:sp>
        <p:nvSpPr>
          <p:cNvPr id="942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66FF"/>
                </a:solidFill>
              </a:rPr>
              <a:t>Polynomial-time (P) problems:</a:t>
            </a:r>
            <a:r>
              <a:rPr lang="en-US" sz="1800" dirty="0"/>
              <a:t> we can find algorithms that will solve them in a time (=number of operations) that grows </a:t>
            </a:r>
            <a:r>
              <a:rPr lang="en-US" sz="1800" dirty="0" err="1"/>
              <a:t>polynomially</a:t>
            </a:r>
            <a:r>
              <a:rPr lang="en-US" sz="1800" dirty="0"/>
              <a:t> with the size of the input.</a:t>
            </a:r>
          </a:p>
          <a:p>
            <a:endParaRPr lang="en-US" sz="1800" dirty="0"/>
          </a:p>
          <a:p>
            <a:endParaRPr lang="en-US" sz="1800" dirty="0"/>
          </a:p>
          <a:p>
            <a:pPr>
              <a:buFont typeface="Wingdings" charset="2"/>
              <a:buChar char="Ø"/>
            </a:pPr>
            <a:r>
              <a:rPr lang="en-US" sz="1800" dirty="0">
                <a:solidFill>
                  <a:schemeClr val="hlink"/>
                </a:solidFill>
              </a:rPr>
              <a:t>for example:</a:t>
            </a:r>
            <a:r>
              <a:rPr lang="en-US" sz="1800" dirty="0"/>
              <a:t> sort n numbers into increasing order: poor algorithms have </a:t>
            </a:r>
            <a:r>
              <a:rPr lang="en-US" sz="1800" i="1" dirty="0"/>
              <a:t>n^2</a:t>
            </a:r>
            <a:r>
              <a:rPr lang="en-US" sz="1800" dirty="0"/>
              <a:t> complexity, better ones have </a:t>
            </a:r>
            <a:r>
              <a:rPr lang="en-US" sz="1800" i="1" dirty="0"/>
              <a:t>n log(n)</a:t>
            </a:r>
            <a:r>
              <a:rPr lang="en-US" sz="1800" dirty="0"/>
              <a:t> complexity.</a:t>
            </a:r>
          </a:p>
          <a:p>
            <a:pPr>
              <a:buFont typeface="Wingdings" charset="2"/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952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DF749A7-473B-FB43-BA7C-5402F3F914C6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952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Complexity</a:t>
            </a:r>
          </a:p>
        </p:txBody>
      </p:sp>
      <p:sp>
        <p:nvSpPr>
          <p:cNvPr id="952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Since we did not state what the order of the polynomial is, it could be very large!  Are there algorithms that require more than polynomial time?</a:t>
            </a:r>
          </a:p>
          <a:p>
            <a:endParaRPr lang="en-US" sz="1050"/>
          </a:p>
          <a:p>
            <a:r>
              <a:rPr lang="en-US" sz="1800"/>
              <a:t>Yes (until proof of the contrary); for some algorithms, we do not know of any polynomial-time algorithm to solve them.  These belong to the class of </a:t>
            </a:r>
            <a:r>
              <a:rPr lang="en-US" sz="1800">
                <a:solidFill>
                  <a:srgbClr val="0066FF"/>
                </a:solidFill>
              </a:rPr>
              <a:t>nondeterministic-polynomial-time (NP)</a:t>
            </a:r>
            <a:r>
              <a:rPr lang="en-US" sz="1800"/>
              <a:t> algorithms (which includes P problems as well as harder ones).</a:t>
            </a:r>
          </a:p>
          <a:p>
            <a:endParaRPr lang="en-US" sz="1800"/>
          </a:p>
          <a:p>
            <a:pPr>
              <a:buFont typeface="Wingdings" charset="2"/>
              <a:buChar char="Ø"/>
            </a:pPr>
            <a:r>
              <a:rPr lang="en-US" sz="1800">
                <a:solidFill>
                  <a:schemeClr val="hlink"/>
                </a:solidFill>
              </a:rPr>
              <a:t>for example:</a:t>
            </a:r>
            <a:r>
              <a:rPr lang="en-US" sz="1800"/>
              <a:t> traveling salesman problem.</a:t>
            </a:r>
          </a:p>
          <a:p>
            <a:pPr>
              <a:buFont typeface="Wingdings" charset="2"/>
              <a:buNone/>
            </a:pPr>
            <a:endParaRPr lang="en-US" sz="1050"/>
          </a:p>
          <a:p>
            <a:r>
              <a:rPr lang="en-US" sz="1800"/>
              <a:t>In particular, exponential-time algorithms are believed to be NP.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962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331E51-4C1F-5949-BAAF-659FD7C6AF81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962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 on NP-hard problems</a:t>
            </a:r>
          </a:p>
        </p:txBody>
      </p:sp>
      <p:sp>
        <p:nvSpPr>
          <p:cNvPr id="962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9900" y="971550"/>
            <a:ext cx="8293100" cy="3571875"/>
          </a:xfrm>
        </p:spPr>
        <p:txBody>
          <a:bodyPr/>
          <a:lstStyle/>
          <a:p>
            <a:r>
              <a:rPr lang="en-US" sz="1800" dirty="0"/>
              <a:t>The formal definition of NP problems is:</a:t>
            </a:r>
          </a:p>
          <a:p>
            <a:endParaRPr lang="en-US" sz="1800" dirty="0"/>
          </a:p>
          <a:p>
            <a:pPr>
              <a:buFontTx/>
              <a:buNone/>
            </a:pPr>
            <a:r>
              <a:rPr lang="en-US" sz="1800" dirty="0"/>
              <a:t>A problem is </a:t>
            </a:r>
            <a:r>
              <a:rPr lang="en-US" sz="1800" dirty="0">
                <a:solidFill>
                  <a:schemeClr val="hlink"/>
                </a:solidFill>
              </a:rPr>
              <a:t>nondeterministic polynomial</a:t>
            </a:r>
            <a:r>
              <a:rPr lang="en-US" sz="1800" dirty="0"/>
              <a:t> if there exists some algorithm that can guess a solution and then verify whether or not the guess is correct in polynomial time.</a:t>
            </a:r>
          </a:p>
          <a:p>
            <a:pPr>
              <a:buFontTx/>
              <a:buNone/>
            </a:pPr>
            <a:endParaRPr lang="en-US" sz="1800" dirty="0"/>
          </a:p>
          <a:p>
            <a:pPr>
              <a:buFontTx/>
              <a:buNone/>
            </a:pPr>
            <a:r>
              <a:rPr lang="en-US" sz="1800" dirty="0"/>
              <a:t>(one can also state this as these problems being solvable in polynomial time on a nondeterministic Turing machine.)</a:t>
            </a:r>
          </a:p>
          <a:p>
            <a:pPr>
              <a:buFontTx/>
              <a:buNone/>
            </a:pPr>
            <a:endParaRPr lang="en-US" sz="1800" dirty="0"/>
          </a:p>
          <a:p>
            <a:pPr>
              <a:buFontTx/>
              <a:buNone/>
            </a:pPr>
            <a:r>
              <a:rPr lang="en-US" sz="1800" dirty="0">
                <a:solidFill>
                  <a:schemeClr val="hlink"/>
                </a:solidFill>
              </a:rPr>
              <a:t>In practice, until proof of the contrary, this means that known algorithms that run on known computer architectures will take more than polynomial time to solve the problem.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9728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B6BD1DF-1839-0A4E-9C37-043F1EE5362B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972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Complexity: </a:t>
            </a:r>
            <a:r>
              <a:rPr lang="en-US" i="1" dirty="0"/>
              <a:t>O </a:t>
            </a:r>
            <a:r>
              <a:rPr lang="en-US" dirty="0"/>
              <a:t>() and </a:t>
            </a:r>
            <a:r>
              <a:rPr lang="en-US" i="1" dirty="0"/>
              <a:t>o</a:t>
            </a:r>
            <a:r>
              <a:rPr lang="en-US" dirty="0"/>
              <a:t>() measures (Landau symbols)</a:t>
            </a:r>
          </a:p>
        </p:txBody>
      </p:sp>
      <p:sp>
        <p:nvSpPr>
          <p:cNvPr id="972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742950"/>
            <a:ext cx="7861300" cy="3886200"/>
          </a:xfrm>
        </p:spPr>
        <p:txBody>
          <a:bodyPr/>
          <a:lstStyle/>
          <a:p>
            <a:r>
              <a:rPr lang="en-US" dirty="0"/>
              <a:t>How can we represent the complexity of an algorithm?</a:t>
            </a:r>
          </a:p>
          <a:p>
            <a:endParaRPr lang="en-US" dirty="0"/>
          </a:p>
          <a:p>
            <a:r>
              <a:rPr lang="en-US" dirty="0"/>
              <a:t>Given:	Problem input (or instance) size: </a:t>
            </a:r>
            <a:r>
              <a:rPr lang="en-US" i="1" dirty="0"/>
              <a:t>n</a:t>
            </a:r>
          </a:p>
          <a:p>
            <a:pPr>
              <a:buFontTx/>
              <a:buNone/>
            </a:pPr>
            <a:r>
              <a:rPr lang="en-US" dirty="0"/>
              <a:t>		Number of operations to solve problem: </a:t>
            </a:r>
            <a:r>
              <a:rPr lang="en-US" i="1" dirty="0"/>
              <a:t>f(n)</a:t>
            </a:r>
          </a:p>
          <a:p>
            <a:endParaRPr lang="en-US" dirty="0"/>
          </a:p>
          <a:p>
            <a:r>
              <a:rPr lang="en-US" dirty="0"/>
              <a:t>If, for a given function g(n), we have:     // for some </a:t>
            </a:r>
            <a:r>
              <a:rPr lang="en-US" i="1" dirty="0"/>
              <a:t>k</a:t>
            </a:r>
          </a:p>
          <a:p>
            <a:endParaRPr lang="en-US" dirty="0"/>
          </a:p>
          <a:p>
            <a:endParaRPr lang="en-US" dirty="0"/>
          </a:p>
          <a:p>
            <a:pPr>
              <a:buFontTx/>
              <a:buNone/>
            </a:pPr>
            <a:r>
              <a:rPr lang="en-US" dirty="0"/>
              <a:t>then				f is </a:t>
            </a:r>
            <a:r>
              <a:rPr lang="en-US" dirty="0">
                <a:solidFill>
                  <a:schemeClr val="hlink"/>
                </a:solidFill>
              </a:rPr>
              <a:t>dominated</a:t>
            </a:r>
            <a:r>
              <a:rPr lang="en-US" dirty="0"/>
              <a:t> by g</a:t>
            </a:r>
          </a:p>
          <a:p>
            <a:pPr>
              <a:buFontTx/>
              <a:buNone/>
            </a:pPr>
            <a:endParaRPr lang="en-US" dirty="0"/>
          </a:p>
          <a:p>
            <a:r>
              <a:rPr lang="en-US" dirty="0"/>
              <a:t>If, for a given function g(n), we have:	// for all </a:t>
            </a:r>
            <a:r>
              <a:rPr lang="en-US" i="1" dirty="0"/>
              <a:t>k</a:t>
            </a:r>
          </a:p>
          <a:p>
            <a:endParaRPr lang="en-US" dirty="0"/>
          </a:p>
          <a:p>
            <a:endParaRPr lang="en-US" dirty="0"/>
          </a:p>
          <a:p>
            <a:pPr>
              <a:buFontTx/>
              <a:buNone/>
            </a:pPr>
            <a:r>
              <a:rPr lang="en-US" dirty="0"/>
              <a:t>then				f is </a:t>
            </a:r>
            <a:r>
              <a:rPr lang="en-US" dirty="0">
                <a:solidFill>
                  <a:schemeClr val="hlink"/>
                </a:solidFill>
              </a:rPr>
              <a:t>negligible</a:t>
            </a:r>
            <a:r>
              <a:rPr lang="en-US" dirty="0"/>
              <a:t> compared to g</a:t>
            </a:r>
          </a:p>
        </p:txBody>
      </p:sp>
      <p:graphicFrame>
        <p:nvGraphicFramePr>
          <p:cNvPr id="9728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452355"/>
              </p:ext>
            </p:extLst>
          </p:nvPr>
        </p:nvGraphicFramePr>
        <p:xfrm>
          <a:off x="2421732" y="2457450"/>
          <a:ext cx="5003006" cy="826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76" name="Equation" r:id="rId3" imgW="2768400" imgH="457200" progId="Equation.3">
                  <p:embed/>
                </p:oleObj>
              </mc:Choice>
              <mc:Fallback>
                <p:oleObj name="Equation" r:id="rId3" imgW="2768400" imgH="45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1732" y="2457450"/>
                        <a:ext cx="5003006" cy="8262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541582"/>
              </p:ext>
            </p:extLst>
          </p:nvPr>
        </p:nvGraphicFramePr>
        <p:xfrm>
          <a:off x="2403873" y="3829050"/>
          <a:ext cx="5025628" cy="826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77" name="Equation" r:id="rId5" imgW="2781000" imgH="457200" progId="Equation.3">
                  <p:embed/>
                </p:oleObj>
              </mc:Choice>
              <mc:Fallback>
                <p:oleObj name="Equation" r:id="rId5" imgW="2781000" imgH="457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873" y="3829050"/>
                        <a:ext cx="5025628" cy="8262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9830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E6FF65-6663-DE48-9358-730703E77FA6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983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Landau symbols</a:t>
            </a:r>
          </a:p>
        </p:txBody>
      </p:sp>
      <p:graphicFrame>
        <p:nvGraphicFramePr>
          <p:cNvPr id="98306" name="Object 2"/>
          <p:cNvGraphicFramePr>
            <a:graphicFrameLocks noChangeAspect="1"/>
          </p:cNvGraphicFramePr>
          <p:nvPr/>
        </p:nvGraphicFramePr>
        <p:xfrm>
          <a:off x="1362075" y="2918222"/>
          <a:ext cx="6016229" cy="898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00" name="Equation" r:id="rId3" imgW="2806560" imgH="419040" progId="Equation.3">
                  <p:embed/>
                </p:oleObj>
              </mc:Choice>
              <mc:Fallback>
                <p:oleObj name="Equation" r:id="rId3" imgW="280656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75" y="2918222"/>
                        <a:ext cx="6016229" cy="8989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8311" name="Group 8"/>
          <p:cNvGrpSpPr>
            <a:grpSpLocks/>
          </p:cNvGrpSpPr>
          <p:nvPr/>
        </p:nvGrpSpPr>
        <p:grpSpPr bwMode="auto">
          <a:xfrm>
            <a:off x="1428751" y="1500187"/>
            <a:ext cx="6215063" cy="900113"/>
            <a:chOff x="480" y="1200"/>
            <a:chExt cx="5220" cy="756"/>
          </a:xfrm>
        </p:grpSpPr>
        <p:graphicFrame>
          <p:nvGraphicFramePr>
            <p:cNvPr id="98307" name="Object 3"/>
            <p:cNvGraphicFramePr>
              <a:graphicFrameLocks noChangeAspect="1"/>
            </p:cNvGraphicFramePr>
            <p:nvPr/>
          </p:nvGraphicFramePr>
          <p:xfrm>
            <a:off x="480" y="1200"/>
            <a:ext cx="4139" cy="7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501" name="Equation" r:id="rId5" imgW="2298600" imgH="419040" progId="Equation.3">
                    <p:embed/>
                  </p:oleObj>
                </mc:Choice>
                <mc:Fallback>
                  <p:oleObj name="Equation" r:id="rId5" imgW="2298600" imgH="41904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1200"/>
                          <a:ext cx="4139" cy="7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8312" name="Text Box 7"/>
            <p:cNvSpPr txBox="1">
              <a:spLocks noChangeArrowheads="1"/>
            </p:cNvSpPr>
            <p:nvPr/>
          </p:nvSpPr>
          <p:spPr bwMode="auto">
            <a:xfrm>
              <a:off x="4608" y="1392"/>
              <a:ext cx="1092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Tahoma" charset="0"/>
                </a:rPr>
                <a:t>is bounded</a:t>
              </a: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DA18F3-2A46-0D4D-B0F4-6CD4EFD9A1D6}"/>
              </a:ext>
            </a:extLst>
          </p:cNvPr>
          <p:cNvCxnSpPr>
            <a:cxnSpLocks/>
          </p:cNvCxnSpPr>
          <p:nvPr/>
        </p:nvCxnSpPr>
        <p:spPr bwMode="auto">
          <a:xfrm>
            <a:off x="3124200" y="2190750"/>
            <a:ext cx="457200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AFDFCB-F842-4F47-930F-225F385B8950}"/>
              </a:ext>
            </a:extLst>
          </p:cNvPr>
          <p:cNvCxnSpPr/>
          <p:nvPr/>
        </p:nvCxnSpPr>
        <p:spPr bwMode="auto">
          <a:xfrm>
            <a:off x="3124200" y="3562350"/>
            <a:ext cx="304800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993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1741BBA-0F11-DD4E-9884-85D4C70AD0BC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993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Examples, Properties</a:t>
            </a:r>
          </a:p>
        </p:txBody>
      </p:sp>
      <p:sp>
        <p:nvSpPr>
          <p:cNvPr id="993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50" dirty="0"/>
              <a:t>f(n)=n, g(n)=n</a:t>
            </a:r>
            <a:r>
              <a:rPr lang="en-US" sz="1650" baseline="30000" dirty="0"/>
              <a:t>2</a:t>
            </a:r>
            <a:r>
              <a:rPr lang="en-US" sz="1650" dirty="0"/>
              <a:t>:</a:t>
            </a:r>
          </a:p>
          <a:p>
            <a:pPr>
              <a:buFontTx/>
              <a:buNone/>
            </a:pPr>
            <a:r>
              <a:rPr lang="en-US" sz="1650" dirty="0"/>
              <a:t>		n is </a:t>
            </a:r>
            <a:r>
              <a:rPr lang="en-US" sz="1650" i="1" dirty="0">
                <a:solidFill>
                  <a:srgbClr val="FF0000"/>
                </a:solidFill>
              </a:rPr>
              <a:t>o</a:t>
            </a:r>
            <a:r>
              <a:rPr lang="en-US" sz="1650" dirty="0"/>
              <a:t>(n</a:t>
            </a:r>
            <a:r>
              <a:rPr lang="en-US" sz="1650" baseline="30000" dirty="0"/>
              <a:t>2</a:t>
            </a:r>
            <a:r>
              <a:rPr lang="en-US" sz="1650" dirty="0"/>
              <a:t>), because n/n</a:t>
            </a:r>
            <a:r>
              <a:rPr lang="en-US" sz="1650" baseline="30000" dirty="0"/>
              <a:t>2</a:t>
            </a:r>
            <a:r>
              <a:rPr lang="en-US" sz="1650" dirty="0"/>
              <a:t> = 1/n -&gt; 0 as n -&gt;infinity</a:t>
            </a:r>
          </a:p>
          <a:p>
            <a:pPr>
              <a:buFontTx/>
              <a:buNone/>
            </a:pPr>
            <a:r>
              <a:rPr lang="en-US" sz="1650" dirty="0"/>
              <a:t>		similarly, 	log(n) is </a:t>
            </a:r>
            <a:r>
              <a:rPr lang="en-US" sz="1650" i="1" dirty="0">
                <a:solidFill>
                  <a:srgbClr val="FF0000"/>
                </a:solidFill>
              </a:rPr>
              <a:t>o</a:t>
            </a:r>
            <a:r>
              <a:rPr lang="en-US" sz="1650" dirty="0"/>
              <a:t>(n)</a:t>
            </a:r>
          </a:p>
          <a:p>
            <a:pPr>
              <a:buFontTx/>
              <a:buNone/>
            </a:pPr>
            <a:r>
              <a:rPr lang="en-US" sz="1650" dirty="0"/>
              <a:t>		</a:t>
            </a:r>
            <a:r>
              <a:rPr lang="en-US" sz="1650" dirty="0" err="1">
                <a:solidFill>
                  <a:srgbClr val="0066FF"/>
                </a:solidFill>
              </a:rPr>
              <a:t>n</a:t>
            </a:r>
            <a:r>
              <a:rPr lang="en-US" sz="1650" baseline="30000" dirty="0" err="1">
                <a:solidFill>
                  <a:srgbClr val="0066FF"/>
                </a:solidFill>
              </a:rPr>
              <a:t>C</a:t>
            </a:r>
            <a:r>
              <a:rPr lang="en-US" sz="1650" dirty="0">
                <a:solidFill>
                  <a:srgbClr val="0066FF"/>
                </a:solidFill>
              </a:rPr>
              <a:t> is </a:t>
            </a:r>
            <a:r>
              <a:rPr lang="en-US" sz="1650" i="1" dirty="0">
                <a:solidFill>
                  <a:srgbClr val="0066FF"/>
                </a:solidFill>
              </a:rPr>
              <a:t>o</a:t>
            </a:r>
            <a:r>
              <a:rPr lang="en-US" sz="1650" dirty="0">
                <a:solidFill>
                  <a:srgbClr val="0066FF"/>
                </a:solidFill>
              </a:rPr>
              <a:t>(exp(n)) for any C</a:t>
            </a:r>
          </a:p>
          <a:p>
            <a:pPr>
              <a:buFontTx/>
              <a:buNone/>
            </a:pPr>
            <a:endParaRPr lang="en-US" sz="1650" dirty="0"/>
          </a:p>
          <a:p>
            <a:r>
              <a:rPr lang="en-US" sz="1650" dirty="0"/>
              <a:t>if f is </a:t>
            </a:r>
            <a:r>
              <a:rPr lang="en-US" sz="1650" i="1" dirty="0"/>
              <a:t>O</a:t>
            </a:r>
            <a:r>
              <a:rPr lang="en-US" sz="1650" dirty="0"/>
              <a:t>(g), then for any K, K*f is also O(g); idem for o()</a:t>
            </a:r>
          </a:p>
          <a:p>
            <a:r>
              <a:rPr lang="en-US" sz="1650" dirty="0"/>
              <a:t>if f is </a:t>
            </a:r>
            <a:r>
              <a:rPr lang="en-US" sz="1650" i="1" dirty="0"/>
              <a:t>O</a:t>
            </a:r>
            <a:r>
              <a:rPr lang="en-US" sz="1650" dirty="0"/>
              <a:t>(h) and g is O(h), then for any K, L: (K*f + L*g) is O(h)</a:t>
            </a:r>
          </a:p>
          <a:p>
            <a:pPr>
              <a:buFontTx/>
              <a:buNone/>
            </a:pPr>
            <a:r>
              <a:rPr lang="en-US" sz="1650" dirty="0"/>
              <a:t>		idem for o()</a:t>
            </a:r>
          </a:p>
          <a:p>
            <a:pPr>
              <a:buFontTx/>
              <a:buNone/>
            </a:pPr>
            <a:endParaRPr lang="en-US" sz="1650" dirty="0"/>
          </a:p>
          <a:p>
            <a:r>
              <a:rPr lang="en-US" sz="1650" dirty="0"/>
              <a:t>if f is O(g) and g is O(h), then f is O(h)</a:t>
            </a:r>
          </a:p>
          <a:p>
            <a:r>
              <a:rPr lang="en-US" sz="1650" dirty="0"/>
              <a:t>if f is O(g) and g is o(h), then f is o(h)</a:t>
            </a:r>
          </a:p>
          <a:p>
            <a:r>
              <a:rPr lang="en-US" sz="1650" dirty="0"/>
              <a:t>if f is o(g) and g is O(h), then f is o(h)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1003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6441EF7-B5D9-3847-B36A-901888F736CC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1003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Polynomial-time hierarchy</a:t>
            </a:r>
          </a:p>
        </p:txBody>
      </p:sp>
      <p:sp>
        <p:nvSpPr>
          <p:cNvPr id="1003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0700" y="646794"/>
            <a:ext cx="2895600" cy="417626"/>
          </a:xfrm>
        </p:spPr>
        <p:txBody>
          <a:bodyPr/>
          <a:lstStyle/>
          <a:p>
            <a:pPr marL="0" indent="0">
              <a:buNone/>
            </a:pPr>
            <a:r>
              <a:rPr lang="en-US" sz="900" dirty="0"/>
              <a:t>See Handbook of Brain Theory &amp; Neural Networks</a:t>
            </a:r>
          </a:p>
          <a:p>
            <a:pPr>
              <a:buFontTx/>
              <a:buNone/>
            </a:pPr>
            <a:r>
              <a:rPr lang="en-US" sz="900" dirty="0"/>
              <a:t>(</a:t>
            </a:r>
            <a:r>
              <a:rPr lang="en-US" sz="900" dirty="0" err="1"/>
              <a:t>Arbib</a:t>
            </a:r>
            <a:r>
              <a:rPr lang="en-US" sz="900" dirty="0"/>
              <a:t>, ed.; MIT Press 1995).</a:t>
            </a:r>
          </a:p>
          <a:p>
            <a:endParaRPr lang="en-US" sz="9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90C66A-D202-9043-BEC3-E2F1AE034009}"/>
              </a:ext>
            </a:extLst>
          </p:cNvPr>
          <p:cNvGrpSpPr/>
          <p:nvPr/>
        </p:nvGrpSpPr>
        <p:grpSpPr>
          <a:xfrm>
            <a:off x="3467100" y="616744"/>
            <a:ext cx="4686300" cy="2259806"/>
            <a:chOff x="3143250" y="997744"/>
            <a:chExt cx="4686300" cy="2259806"/>
          </a:xfrm>
        </p:grpSpPr>
        <p:sp>
          <p:nvSpPr>
            <p:cNvPr id="100358" name="Oval 4"/>
            <p:cNvSpPr>
              <a:spLocks noChangeArrowheads="1"/>
            </p:cNvSpPr>
            <p:nvPr/>
          </p:nvSpPr>
          <p:spPr bwMode="auto">
            <a:xfrm>
              <a:off x="3519488" y="1981200"/>
              <a:ext cx="670322" cy="292894"/>
            </a:xfrm>
            <a:prstGeom prst="ellipse">
              <a:avLst/>
            </a:prstGeom>
            <a:noFill/>
            <a:ln w="381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00359" name="Oval 5"/>
            <p:cNvSpPr>
              <a:spLocks noChangeArrowheads="1"/>
            </p:cNvSpPr>
            <p:nvPr/>
          </p:nvSpPr>
          <p:spPr bwMode="auto">
            <a:xfrm>
              <a:off x="3436144" y="1876425"/>
              <a:ext cx="1213247" cy="502444"/>
            </a:xfrm>
            <a:prstGeom prst="ellipse">
              <a:avLst/>
            </a:prstGeom>
            <a:noFill/>
            <a:ln w="381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00360" name="Oval 6"/>
            <p:cNvSpPr>
              <a:spLocks noChangeArrowheads="1"/>
            </p:cNvSpPr>
            <p:nvPr/>
          </p:nvSpPr>
          <p:spPr bwMode="auto">
            <a:xfrm>
              <a:off x="3394473" y="1751410"/>
              <a:ext cx="1674019" cy="752475"/>
            </a:xfrm>
            <a:prstGeom prst="ellipse">
              <a:avLst/>
            </a:prstGeom>
            <a:noFill/>
            <a:ln w="381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00361" name="Text Box 7"/>
            <p:cNvSpPr txBox="1">
              <a:spLocks noChangeArrowheads="1"/>
            </p:cNvSpPr>
            <p:nvPr/>
          </p:nvSpPr>
          <p:spPr bwMode="auto">
            <a:xfrm>
              <a:off x="3681413" y="2006204"/>
              <a:ext cx="42672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latin typeface="Tahoma" charset="0"/>
                </a:rPr>
                <a:t>AC</a:t>
              </a:r>
              <a:r>
                <a:rPr lang="en-US" sz="1200" baseline="30000">
                  <a:latin typeface="Tahoma" charset="0"/>
                </a:rPr>
                <a:t>0</a:t>
              </a:r>
            </a:p>
          </p:txBody>
        </p:sp>
        <p:sp>
          <p:nvSpPr>
            <p:cNvPr id="100362" name="Text Box 8"/>
            <p:cNvSpPr txBox="1">
              <a:spLocks noChangeArrowheads="1"/>
            </p:cNvSpPr>
            <p:nvPr/>
          </p:nvSpPr>
          <p:spPr bwMode="auto">
            <a:xfrm>
              <a:off x="4193381" y="2006204"/>
              <a:ext cx="43633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latin typeface="Tahoma" charset="0"/>
                </a:rPr>
                <a:t>NC</a:t>
              </a:r>
              <a:r>
                <a:rPr lang="en-US" sz="1200" baseline="30000">
                  <a:latin typeface="Tahoma" charset="0"/>
                </a:rPr>
                <a:t>1</a:t>
              </a:r>
            </a:p>
          </p:txBody>
        </p:sp>
        <p:sp>
          <p:nvSpPr>
            <p:cNvPr id="100363" name="Text Box 9"/>
            <p:cNvSpPr txBox="1">
              <a:spLocks noChangeArrowheads="1"/>
            </p:cNvSpPr>
            <p:nvPr/>
          </p:nvSpPr>
          <p:spPr bwMode="auto">
            <a:xfrm>
              <a:off x="4652963" y="2006204"/>
              <a:ext cx="38023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latin typeface="Tahoma" charset="0"/>
                </a:rPr>
                <a:t>NC</a:t>
              </a:r>
            </a:p>
          </p:txBody>
        </p:sp>
        <p:sp>
          <p:nvSpPr>
            <p:cNvPr id="100364" name="Oval 10"/>
            <p:cNvSpPr>
              <a:spLocks noChangeArrowheads="1"/>
            </p:cNvSpPr>
            <p:nvPr/>
          </p:nvSpPr>
          <p:spPr bwMode="auto">
            <a:xfrm>
              <a:off x="3311129" y="1415653"/>
              <a:ext cx="3053953" cy="1423988"/>
            </a:xfrm>
            <a:prstGeom prst="ellipse">
              <a:avLst/>
            </a:prstGeom>
            <a:noFill/>
            <a:ln w="381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00365" name="Oval 11"/>
            <p:cNvSpPr>
              <a:spLocks noChangeArrowheads="1"/>
            </p:cNvSpPr>
            <p:nvPr/>
          </p:nvSpPr>
          <p:spPr bwMode="auto">
            <a:xfrm>
              <a:off x="3226594" y="1227535"/>
              <a:ext cx="4393406" cy="1800225"/>
            </a:xfrm>
            <a:prstGeom prst="ellipse">
              <a:avLst/>
            </a:prstGeom>
            <a:noFill/>
            <a:ln w="381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00366" name="Oval 12"/>
            <p:cNvSpPr>
              <a:spLocks noChangeArrowheads="1"/>
            </p:cNvSpPr>
            <p:nvPr/>
          </p:nvSpPr>
          <p:spPr bwMode="auto">
            <a:xfrm>
              <a:off x="3143250" y="997744"/>
              <a:ext cx="4686300" cy="2259806"/>
            </a:xfrm>
            <a:prstGeom prst="ellipse">
              <a:avLst/>
            </a:prstGeom>
            <a:noFill/>
            <a:ln w="381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00367" name="Oval 13"/>
            <p:cNvSpPr>
              <a:spLocks noChangeArrowheads="1"/>
            </p:cNvSpPr>
            <p:nvPr/>
          </p:nvSpPr>
          <p:spPr bwMode="auto">
            <a:xfrm>
              <a:off x="5193506" y="1918097"/>
              <a:ext cx="1129904" cy="419100"/>
            </a:xfrm>
            <a:prstGeom prst="ellipse">
              <a:avLst/>
            </a:prstGeom>
            <a:noFill/>
            <a:ln w="381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00368" name="Oval 14"/>
            <p:cNvSpPr>
              <a:spLocks noChangeArrowheads="1"/>
            </p:cNvSpPr>
            <p:nvPr/>
          </p:nvSpPr>
          <p:spPr bwMode="auto">
            <a:xfrm>
              <a:off x="6490098" y="1918097"/>
              <a:ext cx="1088231" cy="419100"/>
            </a:xfrm>
            <a:prstGeom prst="ellipse">
              <a:avLst/>
            </a:prstGeom>
            <a:noFill/>
            <a:ln w="38100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100"/>
            </a:p>
          </p:txBody>
        </p:sp>
        <p:sp>
          <p:nvSpPr>
            <p:cNvPr id="100369" name="Text Box 15"/>
            <p:cNvSpPr txBox="1">
              <a:spLocks noChangeArrowheads="1"/>
            </p:cNvSpPr>
            <p:nvPr/>
          </p:nvSpPr>
          <p:spPr bwMode="auto">
            <a:xfrm>
              <a:off x="5272088" y="2006204"/>
              <a:ext cx="93647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 dirty="0">
                  <a:latin typeface="Tahoma" charset="0"/>
                </a:rPr>
                <a:t>P complete</a:t>
              </a:r>
            </a:p>
          </p:txBody>
        </p:sp>
        <p:sp>
          <p:nvSpPr>
            <p:cNvPr id="100370" name="Text Box 16"/>
            <p:cNvSpPr txBox="1">
              <a:spLocks noChangeArrowheads="1"/>
            </p:cNvSpPr>
            <p:nvPr/>
          </p:nvSpPr>
          <p:spPr bwMode="auto">
            <a:xfrm>
              <a:off x="6503194" y="2006204"/>
              <a:ext cx="103906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latin typeface="Tahoma" charset="0"/>
                </a:rPr>
                <a:t>NP complete</a:t>
              </a:r>
            </a:p>
          </p:txBody>
        </p:sp>
        <p:sp>
          <p:nvSpPr>
            <p:cNvPr id="100371" name="Text Box 17"/>
            <p:cNvSpPr txBox="1">
              <a:spLocks noChangeArrowheads="1"/>
            </p:cNvSpPr>
            <p:nvPr/>
          </p:nvSpPr>
          <p:spPr bwMode="auto">
            <a:xfrm>
              <a:off x="5063728" y="1612107"/>
              <a:ext cx="26962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latin typeface="Tahoma" charset="0"/>
                </a:rPr>
                <a:t>P</a:t>
              </a:r>
            </a:p>
          </p:txBody>
        </p:sp>
        <p:sp>
          <p:nvSpPr>
            <p:cNvPr id="100372" name="Text Box 18"/>
            <p:cNvSpPr txBox="1">
              <a:spLocks noChangeArrowheads="1"/>
            </p:cNvSpPr>
            <p:nvPr/>
          </p:nvSpPr>
          <p:spPr bwMode="auto">
            <a:xfrm>
              <a:off x="6360319" y="1485901"/>
              <a:ext cx="37221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latin typeface="Tahoma" charset="0"/>
                </a:rPr>
                <a:t>NP</a:t>
              </a:r>
            </a:p>
          </p:txBody>
        </p:sp>
        <p:sp>
          <p:nvSpPr>
            <p:cNvPr id="100373" name="Text Box 19"/>
            <p:cNvSpPr txBox="1">
              <a:spLocks noChangeArrowheads="1"/>
            </p:cNvSpPr>
            <p:nvPr/>
          </p:nvSpPr>
          <p:spPr bwMode="auto">
            <a:xfrm>
              <a:off x="6387704" y="2886076"/>
              <a:ext cx="37382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latin typeface="Tahoma" charset="0"/>
                </a:rPr>
                <a:t>PH</a:t>
              </a:r>
            </a:p>
          </p:txBody>
        </p:sp>
      </p:grpSp>
      <p:sp>
        <p:nvSpPr>
          <p:cNvPr id="100374" name="Text Box 21"/>
          <p:cNvSpPr txBox="1">
            <a:spLocks noChangeArrowheads="1"/>
          </p:cNvSpPr>
          <p:nvPr/>
        </p:nvSpPr>
        <p:spPr bwMode="auto">
          <a:xfrm>
            <a:off x="311368" y="2563214"/>
            <a:ext cx="504567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hlink"/>
                </a:solidFill>
                <a:latin typeface="Tahoma" charset="0"/>
              </a:rPr>
              <a:t>AC</a:t>
            </a:r>
            <a:r>
              <a:rPr lang="en-US" sz="1200" baseline="30000" dirty="0">
                <a:solidFill>
                  <a:schemeClr val="hlink"/>
                </a:solidFill>
                <a:latin typeface="Tahoma" charset="0"/>
              </a:rPr>
              <a:t>0</a:t>
            </a:r>
            <a:r>
              <a:rPr lang="en-US" sz="1200" dirty="0">
                <a:solidFill>
                  <a:schemeClr val="hlink"/>
                </a:solidFill>
                <a:latin typeface="Tahoma" charset="0"/>
              </a:rPr>
              <a:t>:</a:t>
            </a:r>
            <a:r>
              <a:rPr lang="en-US" sz="1200" dirty="0">
                <a:latin typeface="Tahoma" charset="0"/>
              </a:rPr>
              <a:t> can be solved using gates of constant depth</a:t>
            </a:r>
          </a:p>
          <a:p>
            <a:r>
              <a:rPr lang="en-US" sz="1200" dirty="0">
                <a:solidFill>
                  <a:schemeClr val="hlink"/>
                </a:solidFill>
                <a:latin typeface="Tahoma" charset="0"/>
              </a:rPr>
              <a:t>NC</a:t>
            </a:r>
            <a:r>
              <a:rPr lang="en-US" sz="1200" baseline="30000" dirty="0">
                <a:solidFill>
                  <a:schemeClr val="hlink"/>
                </a:solidFill>
                <a:latin typeface="Tahoma" charset="0"/>
              </a:rPr>
              <a:t>1</a:t>
            </a:r>
            <a:r>
              <a:rPr lang="en-US" sz="1200" dirty="0">
                <a:solidFill>
                  <a:schemeClr val="hlink"/>
                </a:solidFill>
                <a:latin typeface="Tahoma" charset="0"/>
              </a:rPr>
              <a:t>:</a:t>
            </a:r>
            <a:r>
              <a:rPr lang="en-US" sz="1200" dirty="0">
                <a:latin typeface="Tahoma" charset="0"/>
              </a:rPr>
              <a:t> can be solved in logarithmic depth using 2-input gates</a:t>
            </a:r>
          </a:p>
          <a:p>
            <a:r>
              <a:rPr lang="en-US" sz="1200" dirty="0">
                <a:solidFill>
                  <a:schemeClr val="hlink"/>
                </a:solidFill>
                <a:latin typeface="Tahoma" charset="0"/>
              </a:rPr>
              <a:t>NC:</a:t>
            </a:r>
            <a:r>
              <a:rPr lang="en-US" sz="1200" dirty="0">
                <a:latin typeface="Tahoma" charset="0"/>
              </a:rPr>
              <a:t> can be solved  by small, fast parallel computer</a:t>
            </a:r>
          </a:p>
          <a:p>
            <a:r>
              <a:rPr lang="en-US" sz="1200" dirty="0">
                <a:solidFill>
                  <a:schemeClr val="hlink"/>
                </a:solidFill>
                <a:latin typeface="Tahoma" charset="0"/>
              </a:rPr>
              <a:t>P:</a:t>
            </a:r>
            <a:r>
              <a:rPr lang="en-US" sz="1200" dirty="0">
                <a:latin typeface="Tahoma" charset="0"/>
              </a:rPr>
              <a:t> can be solved in polynomial time</a:t>
            </a:r>
          </a:p>
          <a:p>
            <a:r>
              <a:rPr lang="en-US" sz="1200" dirty="0">
                <a:solidFill>
                  <a:schemeClr val="hlink"/>
                </a:solidFill>
                <a:latin typeface="Tahoma" charset="0"/>
              </a:rPr>
              <a:t>P-complete:</a:t>
            </a:r>
            <a:r>
              <a:rPr lang="en-US" sz="1200" dirty="0">
                <a:latin typeface="Tahoma" charset="0"/>
              </a:rPr>
              <a:t> hardest problems in P; if one of them can be proven to be</a:t>
            </a:r>
          </a:p>
          <a:p>
            <a:r>
              <a:rPr lang="en-US" sz="1200" dirty="0">
                <a:latin typeface="Tahoma" charset="0"/>
              </a:rPr>
              <a:t>	NC, then P = NC</a:t>
            </a:r>
          </a:p>
          <a:p>
            <a:r>
              <a:rPr lang="en-US" sz="1200" dirty="0">
                <a:solidFill>
                  <a:schemeClr val="hlink"/>
                </a:solidFill>
                <a:latin typeface="Tahoma" charset="0"/>
              </a:rPr>
              <a:t>NP:</a:t>
            </a:r>
            <a:r>
              <a:rPr lang="en-US" sz="1200" dirty="0">
                <a:latin typeface="Tahoma" charset="0"/>
              </a:rPr>
              <a:t> nondeterministic-polynomial algorithms</a:t>
            </a:r>
          </a:p>
          <a:p>
            <a:r>
              <a:rPr lang="en-US" sz="1200" dirty="0">
                <a:solidFill>
                  <a:schemeClr val="hlink"/>
                </a:solidFill>
                <a:latin typeface="Tahoma" charset="0"/>
              </a:rPr>
              <a:t>NP-complete:</a:t>
            </a:r>
            <a:r>
              <a:rPr lang="en-US" sz="1200" dirty="0">
                <a:latin typeface="Tahoma" charset="0"/>
              </a:rPr>
              <a:t> hardest NP problems; if one of them can be proven to be</a:t>
            </a:r>
          </a:p>
          <a:p>
            <a:r>
              <a:rPr lang="en-US" sz="1200" dirty="0">
                <a:latin typeface="Tahoma" charset="0"/>
              </a:rPr>
              <a:t>	P, then NP = P</a:t>
            </a:r>
          </a:p>
          <a:p>
            <a:r>
              <a:rPr lang="en-US" sz="1200" dirty="0">
                <a:solidFill>
                  <a:schemeClr val="hlink"/>
                </a:solidFill>
                <a:latin typeface="Tahoma" charset="0"/>
              </a:rPr>
              <a:t>PH:</a:t>
            </a:r>
            <a:r>
              <a:rPr lang="en-US" sz="1200" dirty="0">
                <a:latin typeface="Tahoma" charset="0"/>
              </a:rPr>
              <a:t> polynomial-time hierarchy</a:t>
            </a:r>
          </a:p>
        </p:txBody>
      </p:sp>
      <p:sp>
        <p:nvSpPr>
          <p:cNvPr id="100375" name="Rectangle 23"/>
          <p:cNvSpPr>
            <a:spLocks noChangeArrowheads="1"/>
          </p:cNvSpPr>
          <p:nvPr/>
        </p:nvSpPr>
        <p:spPr bwMode="auto">
          <a:xfrm>
            <a:off x="3771900" y="4800600"/>
            <a:ext cx="16002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1013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FDE9D3C-FE9D-6A4D-818B-2EB6B0B860D2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1013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and Human Brain</a:t>
            </a:r>
          </a:p>
        </p:txBody>
      </p:sp>
      <p:sp>
        <p:nvSpPr>
          <p:cNvPr id="1013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Are computers close to human brain power?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Current computer chip (CPU):</a:t>
            </a:r>
          </a:p>
          <a:p>
            <a:pPr lvl="2">
              <a:lnSpc>
                <a:spcPct val="90000"/>
              </a:lnSpc>
            </a:pPr>
            <a:r>
              <a:rPr lang="en-US" sz="1350" dirty="0"/>
              <a:t>10^3 inputs (pins)</a:t>
            </a:r>
          </a:p>
          <a:p>
            <a:pPr lvl="2">
              <a:lnSpc>
                <a:spcPct val="90000"/>
              </a:lnSpc>
            </a:pPr>
            <a:r>
              <a:rPr lang="en-US" sz="1350" dirty="0"/>
              <a:t>10^7 processing elements (gates)</a:t>
            </a:r>
          </a:p>
          <a:p>
            <a:pPr lvl="2">
              <a:lnSpc>
                <a:spcPct val="90000"/>
              </a:lnSpc>
            </a:pPr>
            <a:r>
              <a:rPr lang="en-US" sz="1350" dirty="0"/>
              <a:t>2 inputs per processing element (fan-in = 2)</a:t>
            </a:r>
          </a:p>
          <a:p>
            <a:pPr lvl="2">
              <a:lnSpc>
                <a:spcPct val="90000"/>
              </a:lnSpc>
            </a:pPr>
            <a:r>
              <a:rPr lang="en-US" sz="1350" dirty="0"/>
              <a:t>processing elements compute </a:t>
            </a:r>
            <a:r>
              <a:rPr lang="en-US" sz="1350" dirty="0" err="1"/>
              <a:t>boolean</a:t>
            </a:r>
            <a:r>
              <a:rPr lang="en-US" sz="1350" dirty="0"/>
              <a:t> logic (OR, AND, NOT, </a:t>
            </a:r>
            <a:r>
              <a:rPr lang="en-US" sz="1350" dirty="0" err="1"/>
              <a:t>etc</a:t>
            </a:r>
            <a:r>
              <a:rPr lang="en-US" sz="1350" dirty="0"/>
              <a:t>)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Typical human brain:</a:t>
            </a:r>
          </a:p>
          <a:p>
            <a:pPr lvl="2">
              <a:lnSpc>
                <a:spcPct val="90000"/>
              </a:lnSpc>
            </a:pPr>
            <a:r>
              <a:rPr lang="en-US" sz="1350" dirty="0"/>
              <a:t>10^7 inputs (sensors)</a:t>
            </a:r>
          </a:p>
          <a:p>
            <a:pPr lvl="2">
              <a:lnSpc>
                <a:spcPct val="90000"/>
              </a:lnSpc>
            </a:pPr>
            <a:r>
              <a:rPr lang="en-US" sz="1350" dirty="0"/>
              <a:t>10^10 processing elements (neurons)</a:t>
            </a:r>
          </a:p>
          <a:p>
            <a:pPr lvl="2">
              <a:lnSpc>
                <a:spcPct val="90000"/>
              </a:lnSpc>
            </a:pPr>
            <a:r>
              <a:rPr lang="en-US" sz="1350" dirty="0"/>
              <a:t>fan-in = 10^3</a:t>
            </a:r>
          </a:p>
          <a:p>
            <a:pPr lvl="2">
              <a:lnSpc>
                <a:spcPct val="90000"/>
              </a:lnSpc>
            </a:pPr>
            <a:r>
              <a:rPr lang="en-US" sz="1350" dirty="0"/>
              <a:t>processing elements compute complicated functions</a:t>
            </a:r>
          </a:p>
        </p:txBody>
      </p:sp>
      <p:sp>
        <p:nvSpPr>
          <p:cNvPr id="101382" name="Text Box 4"/>
          <p:cNvSpPr txBox="1">
            <a:spLocks noChangeArrowheads="1"/>
          </p:cNvSpPr>
          <p:nvPr/>
        </p:nvSpPr>
        <p:spPr bwMode="auto">
          <a:xfrm>
            <a:off x="1771650" y="4286250"/>
            <a:ext cx="495039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solidFill>
                  <a:srgbClr val="0066FF"/>
                </a:solidFill>
                <a:latin typeface="Comic Sans MS" charset="0"/>
              </a:rPr>
              <a:t>Still a lot of improvement needed for computers; but</a:t>
            </a:r>
          </a:p>
          <a:p>
            <a:r>
              <a:rPr lang="en-US" sz="1500">
                <a:solidFill>
                  <a:srgbClr val="0066FF"/>
                </a:solidFill>
                <a:latin typeface="Comic Sans MS" charset="0"/>
              </a:rPr>
              <a:t>computer clusters come close!</a:t>
            </a:r>
          </a:p>
        </p:txBody>
      </p:sp>
      <p:pic>
        <p:nvPicPr>
          <p:cNvPr id="101383" name="Picture 5" descr="neur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0" y="2892029"/>
            <a:ext cx="2143125" cy="1389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384" name="Picture 7" descr="Pentium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29350" y="971550"/>
            <a:ext cx="10858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1751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5F51BB2-69D5-DC47-92E4-4A1FC05E510D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175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1751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Week:</a:t>
            </a:r>
          </a:p>
          <a:p>
            <a:r>
              <a:rPr lang="en-US" dirty="0"/>
              <a:t>Problem formulation usually requires </a:t>
            </a:r>
            <a:r>
              <a:rPr lang="en-US" dirty="0">
                <a:solidFill>
                  <a:srgbClr val="0066FF"/>
                </a:solidFill>
              </a:rPr>
              <a:t>abstracting away real-world details</a:t>
            </a:r>
            <a:r>
              <a:rPr lang="en-US" dirty="0"/>
              <a:t> to define a </a:t>
            </a:r>
            <a:r>
              <a:rPr lang="en-US" dirty="0">
                <a:solidFill>
                  <a:srgbClr val="0066FF"/>
                </a:solidFill>
              </a:rPr>
              <a:t>state space</a:t>
            </a:r>
            <a:r>
              <a:rPr lang="en-US" dirty="0"/>
              <a:t> that can be explored using computer algorithms.</a:t>
            </a:r>
          </a:p>
          <a:p>
            <a:r>
              <a:rPr lang="en-US" dirty="0"/>
              <a:t>Once problem is formulated in abstract form, </a:t>
            </a:r>
            <a:r>
              <a:rPr lang="en-US" dirty="0">
                <a:solidFill>
                  <a:srgbClr val="0066FF"/>
                </a:solidFill>
              </a:rPr>
              <a:t>complexity analysis</a:t>
            </a:r>
            <a:r>
              <a:rPr lang="en-US" dirty="0"/>
              <a:t> helps us picking out best algorithm to solve problem.</a:t>
            </a:r>
          </a:p>
          <a:p>
            <a:endParaRPr lang="en-US" dirty="0"/>
          </a:p>
          <a:p>
            <a:r>
              <a:rPr lang="en-US" dirty="0"/>
              <a:t>Next Week:</a:t>
            </a:r>
          </a:p>
          <a:p>
            <a:r>
              <a:rPr lang="en-US" dirty="0"/>
              <a:t>Variety of uninformed search strategies; difference lies in method used to </a:t>
            </a:r>
            <a:r>
              <a:rPr lang="en-US" dirty="0">
                <a:solidFill>
                  <a:srgbClr val="0066FF"/>
                </a:solidFill>
              </a:rPr>
              <a:t>pick node that will be further expanded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0066FF"/>
                </a:solidFill>
              </a:rPr>
              <a:t>Iterative deepening</a:t>
            </a:r>
            <a:r>
              <a:rPr lang="en-US" dirty="0"/>
              <a:t> search only uses linear space and not much more time than other uniformed search strategies.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561,  Sessions 2-3</a:t>
            </a: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BA02B7-0C37-AB47-BA82-581F621A93C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9460" name="Rectangle 2"/>
          <p:cNvSpPr>
            <a:spLocks noChangeArrowheads="1"/>
          </p:cNvSpPr>
          <p:nvPr/>
        </p:nvSpPr>
        <p:spPr bwMode="auto">
          <a:xfrm>
            <a:off x="1771650" y="1714500"/>
            <a:ext cx="2343150" cy="28575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1" name="Rectangle 3"/>
          <p:cNvSpPr>
            <a:spLocks noChangeArrowheads="1"/>
          </p:cNvSpPr>
          <p:nvPr/>
        </p:nvSpPr>
        <p:spPr bwMode="auto">
          <a:xfrm>
            <a:off x="1771650" y="4057650"/>
            <a:ext cx="2343150" cy="28575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Measuring problem!</a:t>
            </a:r>
          </a:p>
        </p:txBody>
      </p:sp>
      <p:sp>
        <p:nvSpPr>
          <p:cNvPr id="1946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90600" y="971550"/>
            <a:ext cx="4267200" cy="3600450"/>
          </a:xfrm>
          <a:ln>
            <a:solidFill>
              <a:schemeClr val="tx2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/>
              <a:t>(one possible) Solution: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</a:t>
            </a:r>
            <a:r>
              <a:rPr lang="en-US" u="sng" dirty="0"/>
              <a:t>	a	</a:t>
            </a:r>
            <a:r>
              <a:rPr lang="en-US" u="sng" dirty="0" err="1"/>
              <a:t>b</a:t>
            </a:r>
            <a:r>
              <a:rPr lang="en-US" u="sng" dirty="0"/>
              <a:t>	</a:t>
            </a:r>
            <a:r>
              <a:rPr lang="en-US" u="sng" dirty="0" err="1"/>
              <a:t>c</a:t>
            </a:r>
            <a:r>
              <a:rPr lang="en-US" u="sng" dirty="0"/>
              <a:t>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0	start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3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0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3	3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1	5	6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		0	5	</a:t>
            </a:r>
            <a:r>
              <a:rPr lang="en-US" b="1" dirty="0"/>
              <a:t>7	goal</a:t>
            </a:r>
            <a:r>
              <a:rPr lang="en-US" dirty="0"/>
              <a:t>	</a:t>
            </a:r>
          </a:p>
        </p:txBody>
      </p:sp>
      <p:grpSp>
        <p:nvGrpSpPr>
          <p:cNvPr id="19464" name="Group 6"/>
          <p:cNvGrpSpPr>
            <a:grpSpLocks/>
          </p:cNvGrpSpPr>
          <p:nvPr/>
        </p:nvGrpSpPr>
        <p:grpSpPr bwMode="auto">
          <a:xfrm>
            <a:off x="5429250" y="971550"/>
            <a:ext cx="2286000" cy="1200150"/>
            <a:chOff x="1776" y="1248"/>
            <a:chExt cx="1920" cy="1008"/>
          </a:xfrm>
        </p:grpSpPr>
        <p:sp>
          <p:nvSpPr>
            <p:cNvPr id="19469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3 l</a:t>
              </a:r>
            </a:p>
          </p:txBody>
        </p:sp>
        <p:sp>
          <p:nvSpPr>
            <p:cNvPr id="19470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5 l</a:t>
              </a:r>
            </a:p>
          </p:txBody>
        </p:sp>
        <p:sp>
          <p:nvSpPr>
            <p:cNvPr id="19471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i="1"/>
                <a:t>9 l</a:t>
              </a:r>
            </a:p>
          </p:txBody>
        </p:sp>
      </p:grpSp>
      <p:sp>
        <p:nvSpPr>
          <p:cNvPr id="19465" name="Rectangle 10"/>
          <p:cNvSpPr>
            <a:spLocks noChangeArrowheads="1"/>
          </p:cNvSpPr>
          <p:nvPr/>
        </p:nvSpPr>
        <p:spPr bwMode="auto">
          <a:xfrm>
            <a:off x="1600200" y="2743200"/>
            <a:ext cx="3143250" cy="17144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0"/>
          </a:p>
        </p:txBody>
      </p:sp>
      <p:sp>
        <p:nvSpPr>
          <p:cNvPr id="19466" name="Text Box 11"/>
          <p:cNvSpPr txBox="1">
            <a:spLocks noChangeArrowheads="1"/>
          </p:cNvSpPr>
          <p:nvPr/>
        </p:nvSpPr>
        <p:spPr bwMode="auto">
          <a:xfrm>
            <a:off x="5588794" y="2259807"/>
            <a:ext cx="28565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a</a:t>
            </a:r>
          </a:p>
        </p:txBody>
      </p:sp>
      <p:sp>
        <p:nvSpPr>
          <p:cNvPr id="19467" name="Text Box 12"/>
          <p:cNvSpPr txBox="1">
            <a:spLocks noChangeArrowheads="1"/>
          </p:cNvSpPr>
          <p:nvPr/>
        </p:nvSpPr>
        <p:spPr bwMode="auto">
          <a:xfrm>
            <a:off x="6515100" y="2259807"/>
            <a:ext cx="29046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b</a:t>
            </a:r>
          </a:p>
        </p:txBody>
      </p:sp>
      <p:sp>
        <p:nvSpPr>
          <p:cNvPr id="19468" name="Text Box 13"/>
          <p:cNvSpPr txBox="1">
            <a:spLocks noChangeArrowheads="1"/>
          </p:cNvSpPr>
          <p:nvPr/>
        </p:nvSpPr>
        <p:spPr bwMode="auto">
          <a:xfrm>
            <a:off x="7315200" y="2259807"/>
            <a:ext cx="27283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Tahoma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436805854"/>
      </p:ext>
    </p:extLst>
  </p:cSld>
  <p:clrMapOvr>
    <a:masterClrMapping/>
  </p:clrMapOvr>
</p:sld>
</file>

<file path=ppt/theme/theme1.xml><?xml version="1.0" encoding="utf-8"?>
<a:theme xmlns:a="http://schemas.openxmlformats.org/drawingml/2006/main" name="AI-Class">
  <a:themeElements>
    <a:clrScheme name="AI-Class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AI-Class">
      <a:majorFont>
        <a:latin typeface="Helvetic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AI-Class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-Class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-Class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-Class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-Class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-Class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-Class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Settings\Administrator\Application Data\Microsoft\Templates\AI-Class.pot</Template>
  <TotalTime>4073</TotalTime>
  <Words>5401</Words>
  <Application>Microsoft Macintosh PowerPoint</Application>
  <PresentationFormat>On-screen Show (16:9)</PresentationFormat>
  <Paragraphs>1068</Paragraphs>
  <Slides>88</Slides>
  <Notes>1</Notes>
  <HiddenSlides>0</HiddenSlides>
  <MMClips>6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88</vt:i4>
      </vt:variant>
    </vt:vector>
  </HeadingPairs>
  <TitlesOfParts>
    <vt:vector size="102" baseType="lpstr">
      <vt:lpstr>Arial</vt:lpstr>
      <vt:lpstr>Arial Black</vt:lpstr>
      <vt:lpstr>Comic Sans MS</vt:lpstr>
      <vt:lpstr>Courier New</vt:lpstr>
      <vt:lpstr>Helvetica</vt:lpstr>
      <vt:lpstr>Lucida Calligraphy</vt:lpstr>
      <vt:lpstr>Symbol</vt:lpstr>
      <vt:lpstr>Tahoma</vt:lpstr>
      <vt:lpstr>Times New Roman</vt:lpstr>
      <vt:lpstr>Wingdings</vt:lpstr>
      <vt:lpstr>AI-Class</vt:lpstr>
      <vt:lpstr>Image</vt:lpstr>
      <vt:lpstr>Bitmap Image</vt:lpstr>
      <vt:lpstr>Equation</vt:lpstr>
      <vt:lpstr> 02.  Problem Solving &amp; Search</vt:lpstr>
      <vt:lpstr>Outline</vt:lpstr>
      <vt:lpstr>Review of General AI</vt:lpstr>
      <vt:lpstr>Problem Solving What is a “problem”? How to define a “problem”?</vt:lpstr>
      <vt:lpstr>An Example of “Problem” (Measuring Water)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Which solution do we prefer?</vt:lpstr>
      <vt:lpstr>How to Define a “Problem”?</vt:lpstr>
      <vt:lpstr>Problem-Solving Agent</vt:lpstr>
      <vt:lpstr>Remember: Environment Types</vt:lpstr>
      <vt:lpstr>Types of “Problems”</vt:lpstr>
      <vt:lpstr>Problem types</vt:lpstr>
      <vt:lpstr>Problem types</vt:lpstr>
      <vt:lpstr>Problem types</vt:lpstr>
      <vt:lpstr>Problem types</vt:lpstr>
      <vt:lpstr>Example 1: Vacuum world</vt:lpstr>
      <vt:lpstr>PowerPoint Presentation</vt:lpstr>
      <vt:lpstr>PowerPoint Presentation</vt:lpstr>
      <vt:lpstr>PowerPoint Presentation</vt:lpstr>
      <vt:lpstr>PowerPoint Presentation</vt:lpstr>
      <vt:lpstr>Example 2: Traveling in Romania</vt:lpstr>
      <vt:lpstr>Example: Traveling from Arad To Bucharest</vt:lpstr>
      <vt:lpstr>PowerPoint Presentation</vt:lpstr>
      <vt:lpstr>The General Formulation of “Problem”</vt:lpstr>
      <vt:lpstr>Selecting a Space of States</vt:lpstr>
      <vt:lpstr>Example 3: 8-puzzle</vt:lpstr>
      <vt:lpstr>Example: 8-puzzle</vt:lpstr>
      <vt:lpstr>Example: 8-puzzle</vt:lpstr>
      <vt:lpstr>Back to Vacuum World</vt:lpstr>
      <vt:lpstr>Back to Vacuum World</vt:lpstr>
      <vt:lpstr>Example: Robotic Assembly</vt:lpstr>
      <vt:lpstr>A Real-life Example: Circuit Board Layout</vt:lpstr>
      <vt:lpstr>PowerPoint Presentation</vt:lpstr>
      <vt:lpstr>PowerPoint Presentation</vt:lpstr>
      <vt:lpstr>PowerPoint Presentation</vt:lpstr>
      <vt:lpstr>Search for solutions</vt:lpstr>
      <vt:lpstr>Search Algorithms</vt:lpstr>
      <vt:lpstr>Example: A micro_mouse searches in a maze</vt:lpstr>
      <vt:lpstr>Example: Traveling from Arad To Bucharest</vt:lpstr>
      <vt:lpstr>From Problem Space to Search Tree </vt:lpstr>
      <vt:lpstr>Paths in Search Trees</vt:lpstr>
      <vt:lpstr>A General Search Example</vt:lpstr>
      <vt:lpstr>A General Search Example</vt:lpstr>
      <vt:lpstr>A General Search Example</vt:lpstr>
      <vt:lpstr>A General Search Example</vt:lpstr>
      <vt:lpstr>An Implementation of Search Algorithms</vt:lpstr>
      <vt:lpstr>Encapsulating state information in nodes</vt:lpstr>
      <vt:lpstr>Paths in search trees</vt:lpstr>
      <vt:lpstr>Paths in search trees</vt:lpstr>
      <vt:lpstr>Evaluation of search strategies</vt:lpstr>
      <vt:lpstr>Binary Tree Example</vt:lpstr>
      <vt:lpstr>Complexity of problems</vt:lpstr>
      <vt:lpstr>Complexity</vt:lpstr>
      <vt:lpstr>Complexity: Tower of Hanoi</vt:lpstr>
      <vt:lpstr>Complexity: Tower of Hanoi</vt:lpstr>
      <vt:lpstr>Complexity: Tower of Hanoi</vt:lpstr>
      <vt:lpstr>Complexity: Tower of Hanoi</vt:lpstr>
      <vt:lpstr>Complexity: Tower of Hanoi</vt:lpstr>
      <vt:lpstr>Complexity: Tower of Hanoi</vt:lpstr>
      <vt:lpstr>Complexity</vt:lpstr>
      <vt:lpstr>Complexity example: Traveling Salesman Problem</vt:lpstr>
      <vt:lpstr>Complexity example: Traveling Salesman Problem</vt:lpstr>
      <vt:lpstr>Why is exponential complexity “hard”?</vt:lpstr>
      <vt:lpstr>So…</vt:lpstr>
      <vt:lpstr>Complexity</vt:lpstr>
      <vt:lpstr>Complexity</vt:lpstr>
      <vt:lpstr>Note on NP-hard problems</vt:lpstr>
      <vt:lpstr>Complexity: O () and o() measures (Landau symbols)</vt:lpstr>
      <vt:lpstr>Landau symbols</vt:lpstr>
      <vt:lpstr>Examples, Properties</vt:lpstr>
      <vt:lpstr>Polynomial-time hierarchy</vt:lpstr>
      <vt:lpstr>Complexity and Human Brain</vt:lpstr>
      <vt:lpstr>Summary</vt:lpstr>
    </vt:vector>
  </TitlesOfParts>
  <Company>Individual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561a: Introduction to Artificial Intelligence</dc:title>
  <dc:creator>Paolo Pirjanian</dc:creator>
  <cp:lastModifiedBy>Wei-Min Shen</cp:lastModifiedBy>
  <cp:revision>335</cp:revision>
  <cp:lastPrinted>1999-10-01T01:17:42Z</cp:lastPrinted>
  <dcterms:created xsi:type="dcterms:W3CDTF">2014-09-03T17:47:56Z</dcterms:created>
  <dcterms:modified xsi:type="dcterms:W3CDTF">2022-01-11T20:33:53Z</dcterms:modified>
</cp:coreProperties>
</file>